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4"/>
    <p:sldMasterId id="2147483690" r:id="rId5"/>
  </p:sldMasterIdLst>
  <p:notesMasterIdLst>
    <p:notesMasterId r:id="rId47"/>
  </p:notesMasterIdLst>
  <p:handoutMasterIdLst>
    <p:handoutMasterId r:id="rId48"/>
  </p:handoutMasterIdLst>
  <p:sldIdLst>
    <p:sldId id="258" r:id="rId6"/>
    <p:sldId id="1900" r:id="rId7"/>
    <p:sldId id="1391" r:id="rId8"/>
    <p:sldId id="1498" r:id="rId9"/>
    <p:sldId id="1402" r:id="rId10"/>
    <p:sldId id="904" r:id="rId11"/>
    <p:sldId id="1583" r:id="rId12"/>
    <p:sldId id="1903" r:id="rId13"/>
    <p:sldId id="1904" r:id="rId14"/>
    <p:sldId id="1905" r:id="rId15"/>
    <p:sldId id="1906" r:id="rId16"/>
    <p:sldId id="1907" r:id="rId17"/>
    <p:sldId id="1908" r:id="rId18"/>
    <p:sldId id="1909" r:id="rId19"/>
    <p:sldId id="1910" r:id="rId20"/>
    <p:sldId id="1404" r:id="rId21"/>
    <p:sldId id="1911" r:id="rId22"/>
    <p:sldId id="1912" r:id="rId23"/>
    <p:sldId id="1913" r:id="rId24"/>
    <p:sldId id="1914" r:id="rId25"/>
    <p:sldId id="1915" r:id="rId26"/>
    <p:sldId id="1916" r:id="rId27"/>
    <p:sldId id="1917" r:id="rId28"/>
    <p:sldId id="1918" r:id="rId29"/>
    <p:sldId id="1919" r:id="rId30"/>
    <p:sldId id="1401" r:id="rId31"/>
    <p:sldId id="1920" r:id="rId32"/>
    <p:sldId id="1921" r:id="rId33"/>
    <p:sldId id="1922" r:id="rId34"/>
    <p:sldId id="1923" r:id="rId35"/>
    <p:sldId id="1448942906" r:id="rId36"/>
    <p:sldId id="1924" r:id="rId37"/>
    <p:sldId id="1925" r:id="rId38"/>
    <p:sldId id="1926" r:id="rId39"/>
    <p:sldId id="1448942907" r:id="rId40"/>
    <p:sldId id="1448942905" r:id="rId41"/>
    <p:sldId id="1448942908" r:id="rId42"/>
    <p:sldId id="1448942909" r:id="rId43"/>
    <p:sldId id="1448942910" r:id="rId44"/>
    <p:sldId id="1448942911" r:id="rId45"/>
    <p:sldId id="259" r:id="rId46"/>
  </p:sldIdLst>
  <p:sldSz cx="12192000" cy="6858000"/>
  <p:notesSz cx="7315200" cy="9601200"/>
  <p:defaultTextStyle>
    <a:defPPr>
      <a:defRPr lang="en-US"/>
    </a:defPPr>
    <a:lvl1pPr marL="0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C1A0B5C9-B61B-4547-AAB0-BB39C4B5E600}">
          <p14:sldIdLst>
            <p14:sldId id="258"/>
          </p14:sldIdLst>
        </p14:section>
        <p14:section name="Outline" id="{26F8B8ED-BBF8-4BEC-A8CD-560A34CA9CD6}">
          <p14:sldIdLst>
            <p14:sldId id="1900"/>
          </p14:sldIdLst>
        </p14:section>
        <p14:section name="Background" id="{8200E9B4-7009-4FBE-8DF8-FADE633A748C}">
          <p14:sldIdLst>
            <p14:sldId id="1391"/>
          </p14:sldIdLst>
        </p14:section>
        <p14:section name="Challenge and Opportunity" id="{51274E9D-060C-4869-B83F-BCE75F698943}">
          <p14:sldIdLst>
            <p14:sldId id="1498"/>
          </p14:sldIdLst>
        </p14:section>
        <p14:section name="Proposed Approach" id="{F9B7A7E2-4C1F-4798-99B0-743B6C8BE3B0}">
          <p14:sldIdLst>
            <p14:sldId id="1402"/>
            <p14:sldId id="904"/>
          </p14:sldIdLst>
        </p14:section>
        <p14:section name="Preliminary Results" id="{1C6A53A6-37D2-4085-90F7-6490C1E81ADD}">
          <p14:sldIdLst>
            <p14:sldId id="1583"/>
            <p14:sldId id="1903"/>
            <p14:sldId id="1904"/>
            <p14:sldId id="1905"/>
            <p14:sldId id="1906"/>
            <p14:sldId id="1907"/>
            <p14:sldId id="1908"/>
            <p14:sldId id="1909"/>
            <p14:sldId id="1910"/>
            <p14:sldId id="1404"/>
            <p14:sldId id="1911"/>
            <p14:sldId id="1912"/>
            <p14:sldId id="1913"/>
            <p14:sldId id="1914"/>
            <p14:sldId id="1915"/>
            <p14:sldId id="1916"/>
            <p14:sldId id="1917"/>
            <p14:sldId id="1918"/>
            <p14:sldId id="1919"/>
            <p14:sldId id="1401"/>
            <p14:sldId id="1920"/>
            <p14:sldId id="1921"/>
            <p14:sldId id="1922"/>
            <p14:sldId id="1923"/>
            <p14:sldId id="1448942906"/>
            <p14:sldId id="1924"/>
            <p14:sldId id="1925"/>
            <p14:sldId id="1926"/>
            <p14:sldId id="1448942907"/>
            <p14:sldId id="1448942905"/>
            <p14:sldId id="1448942908"/>
            <p14:sldId id="1448942909"/>
            <p14:sldId id="1448942910"/>
            <p14:sldId id="1448942911"/>
            <p14:sldId id="2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B6F7"/>
    <a:srgbClr val="0070C0"/>
    <a:srgbClr val="097FE1"/>
    <a:srgbClr val="A0863A"/>
    <a:srgbClr val="246A1D"/>
    <a:srgbClr val="31859B"/>
    <a:srgbClr val="789440"/>
    <a:srgbClr val="009999"/>
    <a:srgbClr val="478324"/>
    <a:srgbClr val="5B9A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 Ruitao" userId="cd5c2b9a-73f3-498a-9cc9-f7efc28515ea" providerId="ADAL" clId="{4C62861B-5B5D-41EA-AD24-EA651B3FEAD2}"/>
    <pc:docChg chg="modSld">
      <pc:chgData name="MA Ruitao" userId="cd5c2b9a-73f3-498a-9cc9-f7efc28515ea" providerId="ADAL" clId="{4C62861B-5B5D-41EA-AD24-EA651B3FEAD2}" dt="2025-10-22T00:53:24.148" v="24" actId="1036"/>
      <pc:docMkLst>
        <pc:docMk/>
      </pc:docMkLst>
      <pc:sldChg chg="modSp mod">
        <pc:chgData name="MA Ruitao" userId="cd5c2b9a-73f3-498a-9cc9-f7efc28515ea" providerId="ADAL" clId="{4C62861B-5B5D-41EA-AD24-EA651B3FEAD2}" dt="2025-10-22T00:53:24.148" v="24" actId="1036"/>
        <pc:sldMkLst>
          <pc:docMk/>
          <pc:sldMk cId="2261897411" sldId="1914"/>
        </pc:sldMkLst>
        <pc:cxnChg chg="mod">
          <ac:chgData name="MA Ruitao" userId="cd5c2b9a-73f3-498a-9cc9-f7efc28515ea" providerId="ADAL" clId="{4C62861B-5B5D-41EA-AD24-EA651B3FEAD2}" dt="2025-10-22T00:53:24.148" v="24" actId="1036"/>
          <ac:cxnSpMkLst>
            <pc:docMk/>
            <pc:sldMk cId="2261897411" sldId="1914"/>
            <ac:cxnSpMk id="9" creationId="{EA8B873A-6FB0-8817-49A3-27507E1D6C88}"/>
          </ac:cxnSpMkLst>
        </pc:cxnChg>
        <pc:cxnChg chg="mod">
          <ac:chgData name="MA Ruitao" userId="cd5c2b9a-73f3-498a-9cc9-f7efc28515ea" providerId="ADAL" clId="{4C62861B-5B5D-41EA-AD24-EA651B3FEAD2}" dt="2025-10-22T00:53:24.148" v="24" actId="1036"/>
          <ac:cxnSpMkLst>
            <pc:docMk/>
            <pc:sldMk cId="2261897411" sldId="1914"/>
            <ac:cxnSpMk id="10" creationId="{A2FB4D31-5D99-4072-1E09-B04E8A67274E}"/>
          </ac:cxnSpMkLst>
        </pc:cxnChg>
        <pc:cxnChg chg="mod">
          <ac:chgData name="MA Ruitao" userId="cd5c2b9a-73f3-498a-9cc9-f7efc28515ea" providerId="ADAL" clId="{4C62861B-5B5D-41EA-AD24-EA651B3FEAD2}" dt="2025-10-22T00:53:24.148" v="24" actId="1036"/>
          <ac:cxnSpMkLst>
            <pc:docMk/>
            <pc:sldMk cId="2261897411" sldId="1914"/>
            <ac:cxnSpMk id="11" creationId="{921B7562-0293-EBB7-FE35-9C761C1D11AE}"/>
          </ac:cxnSpMkLst>
        </pc:cxnChg>
        <pc:cxnChg chg="mod">
          <ac:chgData name="MA Ruitao" userId="cd5c2b9a-73f3-498a-9cc9-f7efc28515ea" providerId="ADAL" clId="{4C62861B-5B5D-41EA-AD24-EA651B3FEAD2}" dt="2025-10-22T00:53:24.148" v="24" actId="1036"/>
          <ac:cxnSpMkLst>
            <pc:docMk/>
            <pc:sldMk cId="2261897411" sldId="1914"/>
            <ac:cxnSpMk id="12" creationId="{37D29145-03A3-8BF9-1AEA-B7D581FE4180}"/>
          </ac:cxnSpMkLst>
        </pc:cxnChg>
        <pc:cxnChg chg="mod">
          <ac:chgData name="MA Ruitao" userId="cd5c2b9a-73f3-498a-9cc9-f7efc28515ea" providerId="ADAL" clId="{4C62861B-5B5D-41EA-AD24-EA651B3FEAD2}" dt="2025-10-22T00:53:24.148" v="24" actId="1036"/>
          <ac:cxnSpMkLst>
            <pc:docMk/>
            <pc:sldMk cId="2261897411" sldId="1914"/>
            <ac:cxnSpMk id="13" creationId="{49F023A8-8935-C651-CD7E-2E4358870973}"/>
          </ac:cxnSpMkLst>
        </pc:cxnChg>
        <pc:cxnChg chg="mod">
          <ac:chgData name="MA Ruitao" userId="cd5c2b9a-73f3-498a-9cc9-f7efc28515ea" providerId="ADAL" clId="{4C62861B-5B5D-41EA-AD24-EA651B3FEAD2}" dt="2025-10-22T00:53:24.148" v="24" actId="1036"/>
          <ac:cxnSpMkLst>
            <pc:docMk/>
            <pc:sldMk cId="2261897411" sldId="1914"/>
            <ac:cxnSpMk id="14" creationId="{96DFF3FC-1F1A-9560-7D50-FB66BD5B2594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A71FFC8F-B51C-4041-A3D0-8D7CA0010C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3170162" cy="481311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CC3388C-1E41-4B39-929E-F79CE9B167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829" y="2"/>
            <a:ext cx="3170162" cy="481311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7608EA79-5732-4BBE-B8E3-3C16E8F1EB9D}" type="datetimeFigureOut">
              <a:rPr kumimoji="1" lang="ja-JP" altLang="en-US" smtClean="0"/>
              <a:t>2025/10/22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A344800-BCBF-4102-87E2-EFF5D4E905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890"/>
            <a:ext cx="3170162" cy="481310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AEDE70A-7E13-449B-806F-92EB5B42FA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829" y="9119890"/>
            <a:ext cx="3170162" cy="481310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FAD34869-B8B2-47A6-AD80-D82ED22DCD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29733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r">
              <a:defRPr sz="1300"/>
            </a:lvl1pPr>
          </a:lstStyle>
          <a:p>
            <a:fld id="{3108125A-CF0B-4788-AF7E-FCD27F359AF3}" type="datetimeFigureOut">
              <a:rPr lang="en-US" smtClean="0"/>
              <a:t>10/22/2025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7" tIns="48324" rIns="96647" bIns="483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47" tIns="48324" rIns="96647" bIns="483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r">
              <a:defRPr sz="1300"/>
            </a:lvl1pPr>
          </a:lstStyle>
          <a:p>
            <a:fld id="{2EC7383D-9EC9-43CE-A029-CE980AF629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546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74320" indent="-274320" algn="just" defTabSz="914332" rtl="0" eaLnBrk="1" latinLnBrk="0" hangingPunct="1">
      <a:buFont typeface="Wingdings" panose="05000000000000000000" pitchFamily="2" charset="2"/>
      <a:buChar char="v"/>
      <a:defRPr sz="1600" b="0" kern="1200">
        <a:solidFill>
          <a:schemeClr val="tx1"/>
        </a:solidFill>
        <a:latin typeface="+mn-lt"/>
        <a:ea typeface="+mn-ea"/>
        <a:cs typeface="+mn-cs"/>
      </a:defRPr>
    </a:lvl1pPr>
    <a:lvl2pPr marL="731520" indent="-274320" algn="just" defTabSz="914332" rtl="0" eaLnBrk="1" latinLnBrk="0" hangingPunct="1">
      <a:buFont typeface="Wingdings" panose="05000000000000000000" pitchFamily="2" charset="2"/>
      <a:buChar char="v"/>
      <a:defRPr sz="1600" b="0" kern="1200">
        <a:solidFill>
          <a:schemeClr val="tx1"/>
        </a:solidFill>
        <a:latin typeface="+mn-lt"/>
        <a:ea typeface="+mn-ea"/>
        <a:cs typeface="+mn-cs"/>
      </a:defRPr>
    </a:lvl2pPr>
    <a:lvl3pPr marL="1188720" indent="-274320" algn="just" defTabSz="914332" rtl="0" eaLnBrk="1" latinLnBrk="0" hangingPunct="1">
      <a:buFont typeface="Wingdings" panose="05000000000000000000" pitchFamily="2" charset="2"/>
      <a:buChar char="v"/>
      <a:defRPr sz="1600" b="0" kern="1200">
        <a:solidFill>
          <a:schemeClr val="tx1"/>
        </a:solidFill>
        <a:latin typeface="+mn-lt"/>
        <a:ea typeface="+mn-ea"/>
        <a:cs typeface="+mn-cs"/>
      </a:defRPr>
    </a:lvl3pPr>
    <a:lvl4pPr marL="1542948" indent="-171450" algn="just" defTabSz="914332" rtl="0" eaLnBrk="1" latinLnBrk="0" hangingPunct="1">
      <a:buFont typeface="Wingdings" panose="05000000000000000000" pitchFamily="2" charset="2"/>
      <a:buChar char="v"/>
      <a:defRPr sz="1600" b="0" kern="1200">
        <a:solidFill>
          <a:schemeClr val="tx1"/>
        </a:solidFill>
        <a:latin typeface="+mn-lt"/>
        <a:ea typeface="+mn-ea"/>
        <a:cs typeface="+mn-cs"/>
      </a:defRPr>
    </a:lvl4pPr>
    <a:lvl5pPr marL="2000114" indent="-171450" algn="just" defTabSz="914332" rtl="0" eaLnBrk="1" latinLnBrk="0" hangingPunct="1">
      <a:buFont typeface="Wingdings" panose="05000000000000000000" pitchFamily="2" charset="2"/>
      <a:buChar char="v"/>
      <a:defRPr sz="1600" b="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269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963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241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dirty="0">
              <a:latin typeface="Arial" panose="020B0604020202020204" pitchFamily="34" charset="0"/>
              <a:cs typeface="Arial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2pPr>
            <a:lvl3pPr marL="1143000" indent="-228600" defTabSz="9461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3pPr>
            <a:lvl4pPr marL="1600200" indent="-228600" defTabSz="9461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4pPr>
            <a:lvl5pPr marL="2057400" indent="-228600" defTabSz="9461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EBCB65E-EA18-4835-9D1E-220909A13B15}" type="slidenum">
              <a:rPr lang="en-US" altLang="ja-JP" sz="1200" b="0">
                <a:ea typeface="ＭＳ Ｐゴシック" panose="020B0600070205080204" pitchFamily="34" charset="-128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ja-JP" sz="1200" b="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967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dirty="0">
              <a:latin typeface="Arial"/>
              <a:cs typeface="Arial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2pPr>
            <a:lvl3pPr marL="1143000" indent="-228600" defTabSz="9461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3pPr>
            <a:lvl4pPr marL="1600200" indent="-228600" defTabSz="9461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4pPr>
            <a:lvl5pPr marL="2057400" indent="-228600" defTabSz="9461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EBCB65E-EA18-4835-9D1E-220909A13B15}" type="slidenum">
              <a:rPr lang="en-US" altLang="ja-JP" sz="1200" b="0">
                <a:ea typeface="ＭＳ Ｐゴシック" panose="020B0600070205080204" pitchFamily="34" charset="-128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ja-JP" sz="1200" b="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12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image" Target="../media/image2.png"/><Relationship Id="rId7" Type="http://schemas.openxmlformats.org/officeDocument/2006/relationships/slide" Target="../slides/slide7.xml"/><Relationship Id="rId12" Type="http://schemas.openxmlformats.org/officeDocument/2006/relationships/slide" Target="../slides/slide9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6.xml"/><Relationship Id="rId11" Type="http://schemas.openxmlformats.org/officeDocument/2006/relationships/slide" Target="../slides/slide2.xml"/><Relationship Id="rId5" Type="http://schemas.openxmlformats.org/officeDocument/2006/relationships/slide" Target="../slides/slide4.xml"/><Relationship Id="rId10" Type="http://schemas.openxmlformats.org/officeDocument/2006/relationships/slide" Target="../slides/slide10.xml"/><Relationship Id="rId4" Type="http://schemas.openxmlformats.org/officeDocument/2006/relationships/image" Target="../media/image3.png"/><Relationship Id="rId9" Type="http://schemas.openxmlformats.org/officeDocument/2006/relationships/slide" Target="../slides/slide8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0.xml"/><Relationship Id="rId3" Type="http://schemas.openxmlformats.org/officeDocument/2006/relationships/slide" Target="../slides/slide4.xml"/><Relationship Id="rId7" Type="http://schemas.openxmlformats.org/officeDocument/2006/relationships/slide" Target="../slides/slide8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.xml"/><Relationship Id="rId5" Type="http://schemas.openxmlformats.org/officeDocument/2006/relationships/slide" Target="../slides/slide7.xml"/><Relationship Id="rId10" Type="http://schemas.openxmlformats.org/officeDocument/2006/relationships/slide" Target="../slides/slide9.xml"/><Relationship Id="rId4" Type="http://schemas.openxmlformats.org/officeDocument/2006/relationships/slide" Target="../slides/slide6.xml"/><Relationship Id="rId9" Type="http://schemas.openxmlformats.org/officeDocument/2006/relationships/slide" Target="../slides/slide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0.xml"/><Relationship Id="rId3" Type="http://schemas.openxmlformats.org/officeDocument/2006/relationships/slide" Target="../slides/slide4.xml"/><Relationship Id="rId7" Type="http://schemas.openxmlformats.org/officeDocument/2006/relationships/slide" Target="../slides/slide8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.xml"/><Relationship Id="rId5" Type="http://schemas.openxmlformats.org/officeDocument/2006/relationships/slide" Target="../slides/slide7.xml"/><Relationship Id="rId10" Type="http://schemas.openxmlformats.org/officeDocument/2006/relationships/slide" Target="../slides/slide9.xml"/><Relationship Id="rId4" Type="http://schemas.openxmlformats.org/officeDocument/2006/relationships/slide" Target="../slides/slide6.xml"/><Relationship Id="rId9" Type="http://schemas.openxmlformats.org/officeDocument/2006/relationships/slide" Target="../slides/slide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>
            <a:extLst>
              <a:ext uri="{FF2B5EF4-FFF2-40B4-BE49-F238E27FC236}">
                <a16:creationId xmlns:a16="http://schemas.microsoft.com/office/drawing/2014/main" id="{D3AD3603-B74F-634E-6143-FB0A580186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5360" y="78151"/>
            <a:ext cx="1438275" cy="144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61110"/>
            <a:ext cx="109728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3843" y="4709676"/>
            <a:ext cx="10972800" cy="458152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author name(s)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138782" y="6397475"/>
            <a:ext cx="3679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b="1">
                <a:solidFill>
                  <a:schemeClr val="bg1"/>
                </a:solidFill>
              </a:rPr>
              <a:t>xxxx </a:t>
            </a:r>
            <a:r>
              <a:rPr lang="en-US" sz="1800" b="1">
                <a:solidFill>
                  <a:schemeClr val="bg1"/>
                </a:solidFill>
              </a:rPr>
              <a:t>2025</a:t>
            </a:r>
            <a:r>
              <a:rPr lang="en-US" sz="1800" b="1" dirty="0">
                <a:solidFill>
                  <a:schemeClr val="bg1"/>
                </a:solidFill>
              </a:rPr>
              <a:t>, Hong Kong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333048"/>
            <a:ext cx="10972800" cy="458152"/>
          </a:xfrm>
        </p:spPr>
        <p:txBody>
          <a:bodyPr anchor="ctr"/>
          <a:lstStyle>
            <a:lvl1pPr marL="0" indent="0" algn="ctr">
              <a:buFontTx/>
              <a:buNone/>
              <a:defRPr b="1" baseline="0"/>
            </a:lvl1pPr>
            <a:lvl2pPr marL="457167" indent="0" algn="ctr">
              <a:buFontTx/>
              <a:buNone/>
              <a:defRPr/>
            </a:lvl2pPr>
            <a:lvl3pPr marL="914332" indent="0" algn="ctr">
              <a:buFontTx/>
              <a:buNone/>
              <a:defRPr/>
            </a:lvl3pPr>
            <a:lvl4pPr marL="1371498" indent="0" algn="ctr">
              <a:buFontTx/>
              <a:buNone/>
              <a:defRPr/>
            </a:lvl4pPr>
            <a:lvl5pPr marL="1828664" indent="0" algn="ctr">
              <a:buFontTx/>
              <a:buNone/>
              <a:defRPr/>
            </a:lvl5pPr>
          </a:lstStyle>
          <a:p>
            <a:pPr lvl="0"/>
            <a:r>
              <a:rPr lang="en-US"/>
              <a:t>Click to add author affiliations(s)</a:t>
            </a:r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id="{61D2F5CB-B207-6CF8-8E9E-66C921549E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8365" y="151122"/>
            <a:ext cx="3600450" cy="1238250"/>
          </a:xfrm>
          <a:prstGeom prst="rect">
            <a:avLst/>
          </a:prstGeom>
        </p:spPr>
      </p:pic>
      <p:sp>
        <p:nvSpPr>
          <p:cNvPr id="15" name="Rectangle: Rounded Corners 11">
            <a:hlinkClick r:id="rId5" action="ppaction://hlinksldjump"/>
            <a:extLst>
              <a:ext uri="{FF2B5EF4-FFF2-40B4-BE49-F238E27FC236}">
                <a16:creationId xmlns:a16="http://schemas.microsoft.com/office/drawing/2014/main" id="{56933FFC-46BA-4173-9AB5-1F8D22AF1472}"/>
              </a:ext>
            </a:extLst>
          </p:cNvPr>
          <p:cNvSpPr/>
          <p:nvPr userDrawn="1"/>
        </p:nvSpPr>
        <p:spPr>
          <a:xfrm>
            <a:off x="1928406" y="6465455"/>
            <a:ext cx="720000" cy="2653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 dirty="0"/>
              <a:t>CO</a:t>
            </a:r>
          </a:p>
        </p:txBody>
      </p:sp>
      <p:sp>
        <p:nvSpPr>
          <p:cNvPr id="16" name="Rectangle: Rounded Corners 12">
            <a:hlinkClick r:id="rId6" action="ppaction://hlinksldjump"/>
            <a:extLst>
              <a:ext uri="{FF2B5EF4-FFF2-40B4-BE49-F238E27FC236}">
                <a16:creationId xmlns:a16="http://schemas.microsoft.com/office/drawing/2014/main" id="{4A775776-2606-4F56-B93E-01335D0852B2}"/>
              </a:ext>
            </a:extLst>
          </p:cNvPr>
          <p:cNvSpPr/>
          <p:nvPr userDrawn="1"/>
        </p:nvSpPr>
        <p:spPr>
          <a:xfrm>
            <a:off x="2714198" y="6465455"/>
            <a:ext cx="720000" cy="2653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 dirty="0"/>
              <a:t>PA</a:t>
            </a:r>
          </a:p>
        </p:txBody>
      </p:sp>
      <p:sp>
        <p:nvSpPr>
          <p:cNvPr id="17" name="Rectangle: Rounded Corners 13">
            <a:hlinkClick r:id="rId7" action="ppaction://hlinksldjump"/>
            <a:extLst>
              <a:ext uri="{FF2B5EF4-FFF2-40B4-BE49-F238E27FC236}">
                <a16:creationId xmlns:a16="http://schemas.microsoft.com/office/drawing/2014/main" id="{2AAE80E2-98BA-4450-83C5-8BE122E69E47}"/>
              </a:ext>
            </a:extLst>
          </p:cNvPr>
          <p:cNvSpPr/>
          <p:nvPr userDrawn="1"/>
        </p:nvSpPr>
        <p:spPr>
          <a:xfrm>
            <a:off x="3499990" y="6465455"/>
            <a:ext cx="720000" cy="2653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 dirty="0"/>
              <a:t>PR</a:t>
            </a:r>
          </a:p>
        </p:txBody>
      </p:sp>
      <p:sp>
        <p:nvSpPr>
          <p:cNvPr id="18" name="Rectangle: Rounded Corners 14">
            <a:hlinkClick r:id="rId8" action="ppaction://hlinksldjump"/>
            <a:extLst>
              <a:ext uri="{FF2B5EF4-FFF2-40B4-BE49-F238E27FC236}">
                <a16:creationId xmlns:a16="http://schemas.microsoft.com/office/drawing/2014/main" id="{186D9E8F-9A4A-4D83-BDDA-0E6B92473C07}"/>
              </a:ext>
            </a:extLst>
          </p:cNvPr>
          <p:cNvSpPr/>
          <p:nvPr userDrawn="1"/>
        </p:nvSpPr>
        <p:spPr>
          <a:xfrm>
            <a:off x="1142614" y="6465455"/>
            <a:ext cx="720000" cy="265340"/>
          </a:xfrm>
          <a:prstGeom prst="round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 dirty="0"/>
              <a:t>BAT</a:t>
            </a:r>
          </a:p>
        </p:txBody>
      </p:sp>
      <p:sp>
        <p:nvSpPr>
          <p:cNvPr id="19" name="Rectangle: Rounded Corners 15">
            <a:hlinkClick r:id="rId9" action="ppaction://hlinksldjump"/>
            <a:extLst>
              <a:ext uri="{FF2B5EF4-FFF2-40B4-BE49-F238E27FC236}">
                <a16:creationId xmlns:a16="http://schemas.microsoft.com/office/drawing/2014/main" id="{233FF30D-A05A-4089-976B-C52EA4586074}"/>
              </a:ext>
            </a:extLst>
          </p:cNvPr>
          <p:cNvSpPr/>
          <p:nvPr userDrawn="1"/>
        </p:nvSpPr>
        <p:spPr>
          <a:xfrm>
            <a:off x="4285782" y="6465455"/>
            <a:ext cx="720000" cy="2653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/>
              <a:t>TP</a:t>
            </a:r>
            <a:endParaRPr lang="en-HK" b="1" dirty="0"/>
          </a:p>
        </p:txBody>
      </p:sp>
      <p:sp>
        <p:nvSpPr>
          <p:cNvPr id="20" name="Rectangle: Rounded Corners 15">
            <a:hlinkClick r:id="rId10" action="ppaction://hlinksldjump"/>
            <a:extLst>
              <a:ext uri="{FF2B5EF4-FFF2-40B4-BE49-F238E27FC236}">
                <a16:creationId xmlns:a16="http://schemas.microsoft.com/office/drawing/2014/main" id="{AACBDA48-C876-49E3-9A96-837975044A98}"/>
              </a:ext>
            </a:extLst>
          </p:cNvPr>
          <p:cNvSpPr/>
          <p:nvPr userDrawn="1"/>
        </p:nvSpPr>
        <p:spPr>
          <a:xfrm>
            <a:off x="5857365" y="6465455"/>
            <a:ext cx="720000" cy="2653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/>
              <a:t>REF</a:t>
            </a:r>
            <a:endParaRPr lang="en-HK" b="1" dirty="0"/>
          </a:p>
        </p:txBody>
      </p:sp>
      <p:sp>
        <p:nvSpPr>
          <p:cNvPr id="21" name="Rectangle: Rounded Corners 16">
            <a:hlinkClick r:id="rId11" action="ppaction://hlinksldjump"/>
            <a:extLst>
              <a:ext uri="{FF2B5EF4-FFF2-40B4-BE49-F238E27FC236}">
                <a16:creationId xmlns:a16="http://schemas.microsoft.com/office/drawing/2014/main" id="{25026483-8BD9-41BD-97B9-907C52347E66}"/>
              </a:ext>
            </a:extLst>
          </p:cNvPr>
          <p:cNvSpPr/>
          <p:nvPr userDrawn="1"/>
        </p:nvSpPr>
        <p:spPr>
          <a:xfrm>
            <a:off x="356822" y="6465455"/>
            <a:ext cx="720000" cy="2653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/>
              <a:t>OL</a:t>
            </a:r>
            <a:endParaRPr lang="en-HK" b="1" dirty="0"/>
          </a:p>
        </p:txBody>
      </p:sp>
      <p:sp>
        <p:nvSpPr>
          <p:cNvPr id="23" name="Rectangle: Rounded Corners 14">
            <a:hlinkClick r:id="rId12" action="ppaction://hlinksldjump"/>
            <a:extLst>
              <a:ext uri="{FF2B5EF4-FFF2-40B4-BE49-F238E27FC236}">
                <a16:creationId xmlns:a16="http://schemas.microsoft.com/office/drawing/2014/main" id="{9B585595-4CC8-4D78-9EF3-DF16E79F5278}"/>
              </a:ext>
            </a:extLst>
          </p:cNvPr>
          <p:cNvSpPr/>
          <p:nvPr userDrawn="1"/>
        </p:nvSpPr>
        <p:spPr>
          <a:xfrm>
            <a:off x="5071574" y="6465455"/>
            <a:ext cx="720000" cy="265340"/>
          </a:xfrm>
          <a:prstGeom prst="round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/>
              <a:t>SUM</a:t>
            </a:r>
            <a:endParaRPr lang="en-HK" b="1" dirty="0"/>
          </a:p>
        </p:txBody>
      </p:sp>
    </p:spTree>
    <p:extLst>
      <p:ext uri="{BB962C8B-B14F-4D97-AF65-F5344CB8AC3E}">
        <p14:creationId xmlns:p14="http://schemas.microsoft.com/office/powerpoint/2010/main" val="810263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07F8E1D6-FF7D-CFBB-FCD7-0EDF1C23A3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3" name="组合 8">
            <a:extLst>
              <a:ext uri="{FF2B5EF4-FFF2-40B4-BE49-F238E27FC236}">
                <a16:creationId xmlns:a16="http://schemas.microsoft.com/office/drawing/2014/main" id="{E1A7D291-351C-6D12-43FF-8C9D44B9552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34975" y="295275"/>
            <a:ext cx="2643188" cy="560388"/>
            <a:chOff x="477675" y="345346"/>
            <a:chExt cx="3161712" cy="671529"/>
          </a:xfrm>
        </p:grpSpPr>
        <p:pic>
          <p:nvPicPr>
            <p:cNvPr id="4" name="图片 9">
              <a:extLst>
                <a:ext uri="{FF2B5EF4-FFF2-40B4-BE49-F238E27FC236}">
                  <a16:creationId xmlns:a16="http://schemas.microsoft.com/office/drawing/2014/main" id="{FA259446-B05A-D84C-953E-F1CB9336E9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"/>
            <a:stretch>
              <a:fillRect/>
            </a:stretch>
          </p:blipFill>
          <p:spPr bwMode="auto">
            <a:xfrm>
              <a:off x="477675" y="345346"/>
              <a:ext cx="716643" cy="671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12">
              <a:extLst>
                <a:ext uri="{FF2B5EF4-FFF2-40B4-BE49-F238E27FC236}">
                  <a16:creationId xmlns:a16="http://schemas.microsoft.com/office/drawing/2014/main" id="{001A90F3-3F76-A4BF-E2D0-38806E462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"/>
            <a:stretch>
              <a:fillRect/>
            </a:stretch>
          </p:blipFill>
          <p:spPr bwMode="auto">
            <a:xfrm>
              <a:off x="1221756" y="345347"/>
              <a:ext cx="2417631" cy="669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图片 17">
            <a:extLst>
              <a:ext uri="{FF2B5EF4-FFF2-40B4-BE49-F238E27FC236}">
                <a16:creationId xmlns:a16="http://schemas.microsoft.com/office/drawing/2014/main" id="{DA96B30A-0D04-123F-D8A1-6E9C3D2E5C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>
            <a:fillRect/>
          </a:stretch>
        </p:blipFill>
        <p:spPr bwMode="auto">
          <a:xfrm>
            <a:off x="9150350" y="277813"/>
            <a:ext cx="28098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3">
            <a:extLst>
              <a:ext uri="{FF2B5EF4-FFF2-40B4-BE49-F238E27FC236}">
                <a16:creationId xmlns:a16="http://schemas.microsoft.com/office/drawing/2014/main" id="{FA5E7CAD-3369-F29B-D26F-DFEF092D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1E6223F-5561-4FC5-885E-244BE2C865ED}" type="datetime1">
              <a:rPr lang="zh-CN" altLang="en-US"/>
              <a:pPr>
                <a:defRPr/>
              </a:pPr>
              <a:t>2025/10/22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125A0BFC-D9E8-CF4D-9727-D2878BCC7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41514BDC-ACC2-92CC-92F0-BF596E5B3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FF32DF8-6A28-4FD1-B19D-5510A8D0C4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996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E42F7BCD-137E-A93A-2C7A-A56164400C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4300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98FB7286-005A-EF49-DE0F-09BF73F74B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2" r="-2"/>
          <a:stretch>
            <a:fillRect/>
          </a:stretch>
        </p:blipFill>
        <p:spPr bwMode="auto">
          <a:xfrm>
            <a:off x="3384550" y="568325"/>
            <a:ext cx="522605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7F1AB0-F778-D440-C233-F623BB7A7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30891-BBAB-4B69-8472-8C0D4CC0166B}" type="datetime1">
              <a:rPr lang="zh-CN" altLang="en-US"/>
              <a:pPr>
                <a:defRPr/>
              </a:pPr>
              <a:t>2025/10/22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AAB3EB-C62B-4907-0FA8-AC122B2CC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0A07B1-A06B-24AE-C8AF-AA83714DC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2C990-256C-49BA-ABD0-D878D2879E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331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DBAF6-B24D-2365-E3B5-4138D0F0C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E9D3A-8AA8-D1CE-08E4-8B6AFC8E6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7448A-A3E5-D1B1-279C-F3F26306C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FA4C-7385-43AA-9246-94C50303FACB}" type="datetimeFigureOut">
              <a:rPr lang="en-HK" smtClean="0"/>
              <a:t>22/10/2025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A6192-4061-7DAD-27F3-47BAE3110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4332D-FCA2-3818-5E11-5EB0DC74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F6B7A-F013-454D-B27F-ED65BD15A06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5051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EED73-F78B-456D-BD36-BD3C2F9B3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DACAC-C6F4-2F8F-8D84-C52473E8B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D011F-B68E-0BFD-FE06-2D5939AC9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FA4C-7385-43AA-9246-94C50303FACB}" type="datetimeFigureOut">
              <a:rPr lang="en-HK" smtClean="0"/>
              <a:t>22/10/2025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A4E71-14A3-410E-31D5-B96053795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305AC-F49E-38A5-C885-DAB8C59C7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F6B7A-F013-454D-B27F-ED65BD15A06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786929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60E42-2D45-D031-2F29-C1DF2C031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AFB94-93ED-356A-05AA-E7F3D4185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9466D-E35C-E86B-D516-CE48DCFC2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FA4C-7385-43AA-9246-94C50303FACB}" type="datetimeFigureOut">
              <a:rPr lang="en-HK" smtClean="0"/>
              <a:t>22/10/2025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DF999-FA80-969D-A683-2C56081D3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CB0EA-4121-53B1-B124-F22D42A8E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F6B7A-F013-454D-B27F-ED65BD15A06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83658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9473C-0F32-CD42-B962-3C3000E4B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B49B0-9760-5714-2E66-6FC8B0178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A48340-DD3C-5E3A-B1CA-302F535E4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966C3-69FC-CD26-5709-4929D309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FA4C-7385-43AA-9246-94C50303FACB}" type="datetimeFigureOut">
              <a:rPr lang="en-HK" smtClean="0"/>
              <a:t>22/10/2025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21E61D-1147-662E-3E97-3397F385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6D6AE-58A0-300B-4544-424180F90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F6B7A-F013-454D-B27F-ED65BD15A06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253758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8C722-4CEC-7702-06EB-F8F7659EC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76CC6-31FC-633A-C083-09CE098DA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C1BD5B-1642-65D9-3326-5791F4198C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455225-EDAF-CDF9-85C6-ADD08B1DA4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E0AFE9-E905-25BC-73FD-B431FC6260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766CB3-8D25-B96E-4C02-812772AF4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FA4C-7385-43AA-9246-94C50303FACB}" type="datetimeFigureOut">
              <a:rPr lang="en-HK" smtClean="0"/>
              <a:t>22/10/2025</a:t>
            </a:fld>
            <a:endParaRPr lang="en-H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7FA14-0BC0-701D-243D-47723DCF3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4B28AA-09EE-DEAC-6DB7-7789BA88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F6B7A-F013-454D-B27F-ED65BD15A06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67935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02942-3D37-FCCD-9C4F-8F2CE8672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73812C-CAC0-8C41-3737-68C10708F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FA4C-7385-43AA-9246-94C50303FACB}" type="datetimeFigureOut">
              <a:rPr lang="en-HK" smtClean="0"/>
              <a:t>22/10/2025</a:t>
            </a:fld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00C2FB-BD04-DB9A-1CD5-80E429FC0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C49F53-33D7-6D92-2608-19B0131D9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F6B7A-F013-454D-B27F-ED65BD15A06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744597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A9BD68-AA3E-7AEE-3DA6-F160D4C7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FA4C-7385-43AA-9246-94C50303FACB}" type="datetimeFigureOut">
              <a:rPr lang="en-HK" smtClean="0"/>
              <a:t>22/10/2025</a:t>
            </a:fld>
            <a:endParaRPr lang="en-H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EF5DBC-701C-9032-D302-F55BB04C9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15728-288E-F9FD-FA92-1DDEEDCE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F6B7A-F013-454D-B27F-ED65BD15A06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13690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703E0-D81F-7DA8-C904-143A9A19C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D79AA-AF74-ECFF-57DD-AB7277C33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5766A-6E68-98CF-4945-81F6DF68A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1C94B-FAB2-8A3F-33BB-76847FD95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FA4C-7385-43AA-9246-94C50303FACB}" type="datetimeFigureOut">
              <a:rPr lang="en-HK" smtClean="0"/>
              <a:t>22/10/2025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B06701-25AD-539D-343E-EFBBD0563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43397A-52AC-7BDA-612F-7DFC55D6D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F6B7A-F013-454D-B27F-ED65BD15A06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960244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874" indent="-342874"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F8443EFA-0303-4C75-9496-D3E02FA52898}"/>
              </a:ext>
            </a:extLst>
          </p:cNvPr>
          <p:cNvSpPr txBox="1"/>
          <p:nvPr userDrawn="1"/>
        </p:nvSpPr>
        <p:spPr>
          <a:xfrm>
            <a:off x="7138782" y="6397475"/>
            <a:ext cx="3679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</a:rPr>
              <a:t>1017 </a:t>
            </a:r>
            <a:r>
              <a:rPr lang="en-US" sz="1800" b="1" dirty="0">
                <a:solidFill>
                  <a:schemeClr val="bg1"/>
                </a:solidFill>
              </a:rPr>
              <a:t>2025, Hong Kong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9D1E7B5-D9BC-41D8-BAAB-E3F334A961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25000" y="6416676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</a:t>
            </a:r>
            <a:fld id="{43D13783-42DA-4D39-B1EE-338536AF036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11">
            <a:hlinkClick r:id="rId3" action="ppaction://hlinksldjump"/>
            <a:extLst>
              <a:ext uri="{FF2B5EF4-FFF2-40B4-BE49-F238E27FC236}">
                <a16:creationId xmlns:a16="http://schemas.microsoft.com/office/drawing/2014/main" id="{C30ACF97-6658-E68A-705B-20A2E72482D6}"/>
              </a:ext>
            </a:extLst>
          </p:cNvPr>
          <p:cNvSpPr/>
          <p:nvPr userDrawn="1"/>
        </p:nvSpPr>
        <p:spPr>
          <a:xfrm>
            <a:off x="1928406" y="6465455"/>
            <a:ext cx="720000" cy="2653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 dirty="0"/>
              <a:t>CO</a:t>
            </a:r>
          </a:p>
        </p:txBody>
      </p:sp>
      <p:sp>
        <p:nvSpPr>
          <p:cNvPr id="5" name="Rectangle: Rounded Corners 12">
            <a:hlinkClick r:id="rId4" action="ppaction://hlinksldjump"/>
            <a:extLst>
              <a:ext uri="{FF2B5EF4-FFF2-40B4-BE49-F238E27FC236}">
                <a16:creationId xmlns:a16="http://schemas.microsoft.com/office/drawing/2014/main" id="{4BEB8D40-A22E-3378-19F6-0AAE72124EED}"/>
              </a:ext>
            </a:extLst>
          </p:cNvPr>
          <p:cNvSpPr/>
          <p:nvPr userDrawn="1"/>
        </p:nvSpPr>
        <p:spPr>
          <a:xfrm>
            <a:off x="2714198" y="6465455"/>
            <a:ext cx="720000" cy="2653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 dirty="0"/>
              <a:t>PA</a:t>
            </a:r>
          </a:p>
        </p:txBody>
      </p:sp>
      <p:sp>
        <p:nvSpPr>
          <p:cNvPr id="6" name="Rectangle: Rounded Corners 13">
            <a:hlinkClick r:id="rId5" action="ppaction://hlinksldjump"/>
            <a:extLst>
              <a:ext uri="{FF2B5EF4-FFF2-40B4-BE49-F238E27FC236}">
                <a16:creationId xmlns:a16="http://schemas.microsoft.com/office/drawing/2014/main" id="{2EB9952E-21AB-239E-CB81-B38F65CAA256}"/>
              </a:ext>
            </a:extLst>
          </p:cNvPr>
          <p:cNvSpPr/>
          <p:nvPr userDrawn="1"/>
        </p:nvSpPr>
        <p:spPr>
          <a:xfrm>
            <a:off x="3499990" y="6465455"/>
            <a:ext cx="720000" cy="2653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 dirty="0"/>
              <a:t>PR</a:t>
            </a:r>
          </a:p>
        </p:txBody>
      </p:sp>
      <p:sp>
        <p:nvSpPr>
          <p:cNvPr id="7" name="Rectangle: Rounded Corners 14">
            <a:hlinkClick r:id="rId6" action="ppaction://hlinksldjump"/>
            <a:extLst>
              <a:ext uri="{FF2B5EF4-FFF2-40B4-BE49-F238E27FC236}">
                <a16:creationId xmlns:a16="http://schemas.microsoft.com/office/drawing/2014/main" id="{06B43D5E-0DC5-5E56-7179-9C097EC852C2}"/>
              </a:ext>
            </a:extLst>
          </p:cNvPr>
          <p:cNvSpPr/>
          <p:nvPr userDrawn="1"/>
        </p:nvSpPr>
        <p:spPr>
          <a:xfrm>
            <a:off x="1142614" y="6465455"/>
            <a:ext cx="720000" cy="265340"/>
          </a:xfrm>
          <a:prstGeom prst="round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 dirty="0"/>
              <a:t>BAT</a:t>
            </a:r>
          </a:p>
        </p:txBody>
      </p:sp>
      <p:sp>
        <p:nvSpPr>
          <p:cNvPr id="8" name="Rectangle: Rounded Corners 15">
            <a:hlinkClick r:id="rId7" action="ppaction://hlinksldjump"/>
            <a:extLst>
              <a:ext uri="{FF2B5EF4-FFF2-40B4-BE49-F238E27FC236}">
                <a16:creationId xmlns:a16="http://schemas.microsoft.com/office/drawing/2014/main" id="{A5489C2B-856B-5BC9-70AF-8C204DB858EB}"/>
              </a:ext>
            </a:extLst>
          </p:cNvPr>
          <p:cNvSpPr/>
          <p:nvPr userDrawn="1"/>
        </p:nvSpPr>
        <p:spPr>
          <a:xfrm>
            <a:off x="4285782" y="6465455"/>
            <a:ext cx="720000" cy="2653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/>
              <a:t>TP</a:t>
            </a:r>
            <a:endParaRPr lang="en-HK" b="1" dirty="0"/>
          </a:p>
        </p:txBody>
      </p:sp>
      <p:sp>
        <p:nvSpPr>
          <p:cNvPr id="9" name="Rectangle: Rounded Corners 15">
            <a:hlinkClick r:id="rId8" action="ppaction://hlinksldjump"/>
            <a:extLst>
              <a:ext uri="{FF2B5EF4-FFF2-40B4-BE49-F238E27FC236}">
                <a16:creationId xmlns:a16="http://schemas.microsoft.com/office/drawing/2014/main" id="{E7AFF89C-EB09-2943-B365-5C4E4CEB3898}"/>
              </a:ext>
            </a:extLst>
          </p:cNvPr>
          <p:cNvSpPr/>
          <p:nvPr userDrawn="1"/>
        </p:nvSpPr>
        <p:spPr>
          <a:xfrm>
            <a:off x="5857365" y="6465455"/>
            <a:ext cx="720000" cy="2653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/>
              <a:t>REF</a:t>
            </a:r>
            <a:endParaRPr lang="en-HK" b="1" dirty="0"/>
          </a:p>
        </p:txBody>
      </p:sp>
      <p:sp>
        <p:nvSpPr>
          <p:cNvPr id="10" name="Rectangle: Rounded Corners 16">
            <a:hlinkClick r:id="rId9" action="ppaction://hlinksldjump"/>
            <a:extLst>
              <a:ext uri="{FF2B5EF4-FFF2-40B4-BE49-F238E27FC236}">
                <a16:creationId xmlns:a16="http://schemas.microsoft.com/office/drawing/2014/main" id="{BB2C7B5D-B737-372F-DF6C-90FD7475ABEA}"/>
              </a:ext>
            </a:extLst>
          </p:cNvPr>
          <p:cNvSpPr/>
          <p:nvPr userDrawn="1"/>
        </p:nvSpPr>
        <p:spPr>
          <a:xfrm>
            <a:off x="356822" y="6465455"/>
            <a:ext cx="720000" cy="2653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/>
              <a:t>OL</a:t>
            </a:r>
            <a:endParaRPr lang="en-HK" b="1" dirty="0"/>
          </a:p>
        </p:txBody>
      </p:sp>
      <p:sp>
        <p:nvSpPr>
          <p:cNvPr id="11" name="Rectangle: Rounded Corners 14">
            <a:hlinkClick r:id="rId10" action="ppaction://hlinksldjump"/>
            <a:extLst>
              <a:ext uri="{FF2B5EF4-FFF2-40B4-BE49-F238E27FC236}">
                <a16:creationId xmlns:a16="http://schemas.microsoft.com/office/drawing/2014/main" id="{D3955B83-CD60-1D6C-2C2D-709D34458C3D}"/>
              </a:ext>
            </a:extLst>
          </p:cNvPr>
          <p:cNvSpPr/>
          <p:nvPr userDrawn="1"/>
        </p:nvSpPr>
        <p:spPr>
          <a:xfrm>
            <a:off x="5071574" y="6465455"/>
            <a:ext cx="720000" cy="265340"/>
          </a:xfrm>
          <a:prstGeom prst="round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/>
              <a:t>SUM</a:t>
            </a:r>
            <a:endParaRPr lang="en-HK" b="1" dirty="0"/>
          </a:p>
        </p:txBody>
      </p:sp>
    </p:spTree>
    <p:extLst>
      <p:ext uri="{BB962C8B-B14F-4D97-AF65-F5344CB8AC3E}">
        <p14:creationId xmlns:p14="http://schemas.microsoft.com/office/powerpoint/2010/main" val="2533505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9E354-DE84-A0CF-B715-F162F67DA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2B2D1-7196-3AE6-E8DD-1D3CCE0913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F50F2-50FA-20D6-8663-DC0149516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00BDCD-FBA6-4FE0-797A-CB2191ACB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FA4C-7385-43AA-9246-94C50303FACB}" type="datetimeFigureOut">
              <a:rPr lang="en-HK" smtClean="0"/>
              <a:t>22/10/2025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DA2E-1BCA-DF44-F460-5F414D51C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D851D-CBA1-7181-F1F7-4B3B6B109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F6B7A-F013-454D-B27F-ED65BD15A06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036004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61479-B8D8-D42A-B131-02EF5B091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70D335-B1B2-B017-518F-3C2A563396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6ACEE-3687-EE23-B14A-FBB7A4A22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FA4C-7385-43AA-9246-94C50303FACB}" type="datetimeFigureOut">
              <a:rPr lang="en-HK" smtClean="0"/>
              <a:t>22/10/2025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0CD56-D9C7-A605-0269-DD59A5BB2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17A63-1973-B1D9-8B00-0CC43198F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F6B7A-F013-454D-B27F-ED65BD15A06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06123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A3D661-059F-5138-AEFF-E695B4D527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D7197-33E7-7DA9-ECE2-0F197FE1A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3F940-D8D6-8C77-2D4A-D7C16EF98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FA4C-7385-43AA-9246-94C50303FACB}" type="datetimeFigureOut">
              <a:rPr lang="en-HK" smtClean="0"/>
              <a:t>22/10/2025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82F00-661D-A2F3-535B-D874B0755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2A11A-85F8-3557-91EE-CC30C653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F6B7A-F013-454D-B27F-ED65BD15A06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496684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914400"/>
            <a:ext cx="5588374" cy="5257800"/>
          </a:xfrm>
        </p:spPr>
        <p:txBody>
          <a:bodyPr/>
          <a:lstStyle>
            <a:lvl1pPr marL="342874" indent="-342874"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F8443EFA-0303-4C75-9496-D3E02FA52898}"/>
              </a:ext>
            </a:extLst>
          </p:cNvPr>
          <p:cNvSpPr txBox="1"/>
          <p:nvPr userDrawn="1"/>
        </p:nvSpPr>
        <p:spPr>
          <a:xfrm>
            <a:off x="7138782" y="6397475"/>
            <a:ext cx="3679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b="1">
                <a:solidFill>
                  <a:schemeClr val="bg1"/>
                </a:solidFill>
              </a:rPr>
              <a:t>xxxx </a:t>
            </a:r>
            <a:r>
              <a:rPr lang="en-US" sz="1800" b="1">
                <a:solidFill>
                  <a:schemeClr val="bg1"/>
                </a:solidFill>
              </a:rPr>
              <a:t>2025</a:t>
            </a:r>
            <a:r>
              <a:rPr lang="en-US" sz="1800" b="1" dirty="0">
                <a:solidFill>
                  <a:schemeClr val="bg1"/>
                </a:solidFill>
              </a:rPr>
              <a:t>, Hong Kong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9D1E7B5-D9BC-41D8-BAAB-E3F334A961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25000" y="6416676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</a:t>
            </a:r>
            <a:fld id="{43D13783-42DA-4D39-B1EE-338536AF036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11">
            <a:hlinkClick r:id="rId3" action="ppaction://hlinksldjump"/>
            <a:extLst>
              <a:ext uri="{FF2B5EF4-FFF2-40B4-BE49-F238E27FC236}">
                <a16:creationId xmlns:a16="http://schemas.microsoft.com/office/drawing/2014/main" id="{C30ACF97-6658-E68A-705B-20A2E72482D6}"/>
              </a:ext>
            </a:extLst>
          </p:cNvPr>
          <p:cNvSpPr/>
          <p:nvPr userDrawn="1"/>
        </p:nvSpPr>
        <p:spPr>
          <a:xfrm>
            <a:off x="1928406" y="6465455"/>
            <a:ext cx="720000" cy="2653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 dirty="0"/>
              <a:t>CO</a:t>
            </a:r>
          </a:p>
        </p:txBody>
      </p:sp>
      <p:sp>
        <p:nvSpPr>
          <p:cNvPr id="5" name="Rectangle: Rounded Corners 12">
            <a:hlinkClick r:id="rId4" action="ppaction://hlinksldjump"/>
            <a:extLst>
              <a:ext uri="{FF2B5EF4-FFF2-40B4-BE49-F238E27FC236}">
                <a16:creationId xmlns:a16="http://schemas.microsoft.com/office/drawing/2014/main" id="{4BEB8D40-A22E-3378-19F6-0AAE72124EED}"/>
              </a:ext>
            </a:extLst>
          </p:cNvPr>
          <p:cNvSpPr/>
          <p:nvPr userDrawn="1"/>
        </p:nvSpPr>
        <p:spPr>
          <a:xfrm>
            <a:off x="2714198" y="6465455"/>
            <a:ext cx="720000" cy="2653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 dirty="0"/>
              <a:t>PA</a:t>
            </a:r>
          </a:p>
        </p:txBody>
      </p:sp>
      <p:sp>
        <p:nvSpPr>
          <p:cNvPr id="6" name="Rectangle: Rounded Corners 13">
            <a:hlinkClick r:id="rId5" action="ppaction://hlinksldjump"/>
            <a:extLst>
              <a:ext uri="{FF2B5EF4-FFF2-40B4-BE49-F238E27FC236}">
                <a16:creationId xmlns:a16="http://schemas.microsoft.com/office/drawing/2014/main" id="{2EB9952E-21AB-239E-CB81-B38F65CAA256}"/>
              </a:ext>
            </a:extLst>
          </p:cNvPr>
          <p:cNvSpPr/>
          <p:nvPr userDrawn="1"/>
        </p:nvSpPr>
        <p:spPr>
          <a:xfrm>
            <a:off x="3499990" y="6465455"/>
            <a:ext cx="720000" cy="2653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 dirty="0"/>
              <a:t>PR</a:t>
            </a:r>
          </a:p>
        </p:txBody>
      </p:sp>
      <p:sp>
        <p:nvSpPr>
          <p:cNvPr id="7" name="Rectangle: Rounded Corners 14">
            <a:hlinkClick r:id="rId6" action="ppaction://hlinksldjump"/>
            <a:extLst>
              <a:ext uri="{FF2B5EF4-FFF2-40B4-BE49-F238E27FC236}">
                <a16:creationId xmlns:a16="http://schemas.microsoft.com/office/drawing/2014/main" id="{06B43D5E-0DC5-5E56-7179-9C097EC852C2}"/>
              </a:ext>
            </a:extLst>
          </p:cNvPr>
          <p:cNvSpPr/>
          <p:nvPr userDrawn="1"/>
        </p:nvSpPr>
        <p:spPr>
          <a:xfrm>
            <a:off x="1142614" y="6465455"/>
            <a:ext cx="720000" cy="265340"/>
          </a:xfrm>
          <a:prstGeom prst="round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 dirty="0"/>
              <a:t>BAT</a:t>
            </a:r>
          </a:p>
        </p:txBody>
      </p:sp>
      <p:sp>
        <p:nvSpPr>
          <p:cNvPr id="8" name="Rectangle: Rounded Corners 15">
            <a:hlinkClick r:id="rId7" action="ppaction://hlinksldjump"/>
            <a:extLst>
              <a:ext uri="{FF2B5EF4-FFF2-40B4-BE49-F238E27FC236}">
                <a16:creationId xmlns:a16="http://schemas.microsoft.com/office/drawing/2014/main" id="{A5489C2B-856B-5BC9-70AF-8C204DB858EB}"/>
              </a:ext>
            </a:extLst>
          </p:cNvPr>
          <p:cNvSpPr/>
          <p:nvPr userDrawn="1"/>
        </p:nvSpPr>
        <p:spPr>
          <a:xfrm>
            <a:off x="4285782" y="6465455"/>
            <a:ext cx="720000" cy="2653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/>
              <a:t>TP</a:t>
            </a:r>
            <a:endParaRPr lang="en-HK" b="1" dirty="0"/>
          </a:p>
        </p:txBody>
      </p:sp>
      <p:sp>
        <p:nvSpPr>
          <p:cNvPr id="9" name="Rectangle: Rounded Corners 15">
            <a:hlinkClick r:id="rId8" action="ppaction://hlinksldjump"/>
            <a:extLst>
              <a:ext uri="{FF2B5EF4-FFF2-40B4-BE49-F238E27FC236}">
                <a16:creationId xmlns:a16="http://schemas.microsoft.com/office/drawing/2014/main" id="{E7AFF89C-EB09-2943-B365-5C4E4CEB3898}"/>
              </a:ext>
            </a:extLst>
          </p:cNvPr>
          <p:cNvSpPr/>
          <p:nvPr userDrawn="1"/>
        </p:nvSpPr>
        <p:spPr>
          <a:xfrm>
            <a:off x="5857365" y="6465455"/>
            <a:ext cx="720000" cy="2653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/>
              <a:t>REF</a:t>
            </a:r>
            <a:endParaRPr lang="en-HK" b="1" dirty="0"/>
          </a:p>
        </p:txBody>
      </p:sp>
      <p:sp>
        <p:nvSpPr>
          <p:cNvPr id="10" name="Rectangle: Rounded Corners 16">
            <a:hlinkClick r:id="rId9" action="ppaction://hlinksldjump"/>
            <a:extLst>
              <a:ext uri="{FF2B5EF4-FFF2-40B4-BE49-F238E27FC236}">
                <a16:creationId xmlns:a16="http://schemas.microsoft.com/office/drawing/2014/main" id="{BB2C7B5D-B737-372F-DF6C-90FD7475ABEA}"/>
              </a:ext>
            </a:extLst>
          </p:cNvPr>
          <p:cNvSpPr/>
          <p:nvPr userDrawn="1"/>
        </p:nvSpPr>
        <p:spPr>
          <a:xfrm>
            <a:off x="356822" y="6465455"/>
            <a:ext cx="720000" cy="2653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/>
              <a:t>OL</a:t>
            </a:r>
            <a:endParaRPr lang="en-HK" b="1" dirty="0"/>
          </a:p>
        </p:txBody>
      </p:sp>
      <p:sp>
        <p:nvSpPr>
          <p:cNvPr id="11" name="Rectangle: Rounded Corners 14">
            <a:hlinkClick r:id="rId10" action="ppaction://hlinksldjump"/>
            <a:extLst>
              <a:ext uri="{FF2B5EF4-FFF2-40B4-BE49-F238E27FC236}">
                <a16:creationId xmlns:a16="http://schemas.microsoft.com/office/drawing/2014/main" id="{D3955B83-CD60-1D6C-2C2D-709D34458C3D}"/>
              </a:ext>
            </a:extLst>
          </p:cNvPr>
          <p:cNvSpPr/>
          <p:nvPr userDrawn="1"/>
        </p:nvSpPr>
        <p:spPr>
          <a:xfrm>
            <a:off x="5071574" y="6465455"/>
            <a:ext cx="720000" cy="265340"/>
          </a:xfrm>
          <a:prstGeom prst="round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/>
              <a:t>SUM</a:t>
            </a:r>
            <a:endParaRPr lang="en-HK" b="1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9D912A-81D3-25FC-6FCC-8C0AC1E3806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00426" y="914400"/>
            <a:ext cx="5588374" cy="5257800"/>
          </a:xfrm>
        </p:spPr>
        <p:txBody>
          <a:bodyPr/>
          <a:lstStyle>
            <a:lvl1pPr marL="342874" indent="-342874"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845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10371474" y="6245225"/>
            <a:ext cx="1007725" cy="476250"/>
          </a:xfrm>
        </p:spPr>
        <p:txBody>
          <a:bodyPr/>
          <a:lstStyle>
            <a:lvl1pPr>
              <a:defRPr/>
            </a:lvl1pPr>
          </a:lstStyle>
          <a:p>
            <a:fld id="{2E6AEE32-87CF-4B18-ACD9-DC92317905A5}" type="slidenum">
              <a:rPr lang="en-US" altLang="en-US" smtClean="0"/>
              <a:pPr/>
              <a:t>‹#›</a:t>
            </a:fld>
            <a:r>
              <a:rPr lang="en-US" altLang="en-US" dirty="0"/>
              <a:t> of 12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C8F77B7-5684-5A45-991C-663A736C78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311" y="40648"/>
            <a:ext cx="3065340" cy="81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679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单角的矩形 1"/>
          <p:cNvSpPr/>
          <p:nvPr userDrawn="1"/>
        </p:nvSpPr>
        <p:spPr>
          <a:xfrm rot="10800000">
            <a:off x="-1" y="0"/>
            <a:ext cx="12192001" cy="1079500"/>
          </a:xfrm>
          <a:prstGeom prst="snip1Rect">
            <a:avLst/>
          </a:prstGeom>
          <a:solidFill>
            <a:srgbClr val="096EA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7290" y="20639"/>
            <a:ext cx="10969459" cy="1076325"/>
          </a:xfrm>
        </p:spPr>
        <p:txBody>
          <a:bodyPr/>
          <a:lstStyle>
            <a:lvl1pPr>
              <a:defRPr sz="4000">
                <a:latin typeface="+mj-lt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3494830-417F-4971-AF98-3817FFE3D585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27290" y="1175342"/>
            <a:ext cx="11596388" cy="5173207"/>
          </a:xfrm>
        </p:spPr>
        <p:txBody>
          <a:bodyPr/>
          <a:lstStyle>
            <a:lvl1pPr marL="0" indent="-346075">
              <a:lnSpc>
                <a:spcPct val="15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latin typeface="+mj-lt"/>
                <a:cs typeface="Times New Roman" panose="02020603050405020304" pitchFamily="18" charset="0"/>
              </a:defRPr>
            </a:lvl1pPr>
            <a:lvl2pPr marL="593725" indent="-182563"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000" b="1">
                <a:latin typeface="+mj-lt"/>
                <a:cs typeface="Times New Roman" panose="02020603050405020304" pitchFamily="18" charset="0"/>
              </a:defRPr>
            </a:lvl2pPr>
            <a:lvl3pPr marL="822325" indent="-182563"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800" b="1">
                <a:latin typeface="+mj-lt"/>
                <a:cs typeface="Times New Roman" panose="02020603050405020304" pitchFamily="18" charset="0"/>
              </a:defRPr>
            </a:lvl3pPr>
            <a:lvl4pPr marL="1050925" indent="-182563"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 b="1">
                <a:latin typeface="+mj-lt"/>
                <a:cs typeface="Times New Roman" panose="02020603050405020304" pitchFamily="18" charset="0"/>
              </a:defRPr>
            </a:lvl4pPr>
            <a:lvl5pPr marL="1233488" indent="-182563"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 b="1">
                <a:latin typeface="+mj-lt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045286" y="6356683"/>
            <a:ext cx="1060449" cy="434976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fld id="{183B3FEA-527F-40BC-B929-783F4514F1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349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Univer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18" y="1"/>
            <a:ext cx="12230100" cy="6857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2318"/>
            <a:ext cx="12192000" cy="35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1216" y="2571975"/>
            <a:ext cx="10545755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1217" y="3579545"/>
            <a:ext cx="10545755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400" b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589608" y="4301595"/>
            <a:ext cx="10557363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2" descr="Image resul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499" y="296159"/>
            <a:ext cx="3324618" cy="107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565" y="153314"/>
            <a:ext cx="1267228" cy="1267228"/>
          </a:xfrm>
          <a:prstGeom prst="rect">
            <a:avLst/>
          </a:prstGeom>
        </p:spPr>
      </p:pic>
      <p:sp>
        <p:nvSpPr>
          <p:cNvPr id="18" name="Subtitle 2"/>
          <p:cNvSpPr txBox="1">
            <a:spLocks/>
          </p:cNvSpPr>
          <p:nvPr userDrawn="1"/>
        </p:nvSpPr>
        <p:spPr bwMode="auto">
          <a:xfrm>
            <a:off x="1526118" y="5707086"/>
            <a:ext cx="9143999" cy="917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70000"/>
              <a:buFont typeface="Wingdings" pitchFamily="2" charset="2"/>
              <a:buNone/>
            </a:pPr>
            <a:r>
              <a:rPr lang="en-US" altLang="zh-CN" sz="1400" b="1" kern="1200" dirty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Optical</a:t>
            </a:r>
            <a:r>
              <a:rPr lang="en-US" altLang="zh-CN" sz="1400" b="1" kern="1200" dirty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 Wireless Lab</a:t>
            </a:r>
            <a:endParaRPr lang="en-US" altLang="zh-CN" sz="1400" b="1" kern="1200" dirty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70000"/>
              <a:buFont typeface="Wingdings" pitchFamily="2" charset="2"/>
              <a:buNone/>
            </a:pPr>
            <a:r>
              <a:rPr lang="en-US" altLang="zh-CN" sz="1400" b="1" kern="12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Department of Electronic and Computer Engineering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70000"/>
              <a:buFont typeface="Wingdings" pitchFamily="2" charset="2"/>
              <a:buNone/>
            </a:pPr>
            <a:r>
              <a:rPr lang="en-US" altLang="zh-CN" sz="1400" b="1" kern="12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 Hong Kong University of Science and Technology (HKUST)</a:t>
            </a:r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131551" y="6361612"/>
            <a:ext cx="1060449" cy="434976"/>
          </a:xfrm>
          <a:prstGeom prst="rect">
            <a:avLst/>
          </a:prstGeom>
        </p:spPr>
        <p:txBody>
          <a:bodyPr/>
          <a:lstStyle>
            <a:lvl1pPr algn="ctr">
              <a:defRPr sz="1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83B3FEA-527F-40BC-B929-783F4514F1C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17C8CD82-3156-3D76-527B-046602D1C1E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6" y="113399"/>
            <a:ext cx="227647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90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7680" y="376987"/>
            <a:ext cx="11101917" cy="77049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87680" y="1529379"/>
            <a:ext cx="11101917" cy="4823776"/>
          </a:xfrm>
          <a:prstGeom prst="rect">
            <a:avLst/>
          </a:prstGeom>
        </p:spPr>
        <p:txBody>
          <a:bodyPr/>
          <a:lstStyle>
            <a:lvl1pPr marL="365760" indent="-411480">
              <a:buSzPct val="130000"/>
              <a:buFont typeface="Wingdings" panose="05000000000000000000" pitchFamily="2" charset="2"/>
              <a:buChar char="§"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393192">
              <a:buClrTx/>
              <a:buSzPct val="120000"/>
              <a:buFont typeface="Symbol" panose="05050102010706020507" pitchFamily="18" charset="2"/>
              <a:buChar char=""/>
              <a:defRPr sz="2800"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8720" indent="-320040">
              <a:buSzPct val="100000"/>
              <a:buFont typeface="Arial" panose="020B0604020202020204" pitchFamily="34" charset="0"/>
              <a:buChar char="○"/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54112" indent="-285750">
              <a:buFont typeface="Wingdings" panose="05000000000000000000" pitchFamily="2" charset="2"/>
              <a:buChar char="§"/>
              <a:defRPr/>
            </a:lvl4pPr>
            <a:lvl5pPr marL="1336675" indent="-2857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11588751" y="6469696"/>
            <a:ext cx="466794" cy="369332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fld id="{7021145B-E0C9-491A-B07A-2302217B84F1}" type="slidenum">
              <a:rPr lang="en-US" altLang="zh-CN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46969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4F3E17-DE7C-4701-9510-711A681CA386}" type="datetime1">
              <a:rPr lang="en-US" smtClean="0"/>
              <a:t>10/22/2025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457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416675"/>
            <a:ext cx="3810000" cy="365125"/>
          </a:xfrm>
          <a:prstGeom prst="rect">
            <a:avLst/>
          </a:prstGeom>
        </p:spPr>
        <p:txBody>
          <a:bodyPr/>
          <a:lstStyle/>
          <a:p>
            <a:fld id="{8EA07ABD-C55A-475D-8CDD-83FBD2667453}" type="datetime1">
              <a:rPr lang="en-US" smtClean="0"/>
              <a:t>10/22/2025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076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8BD2AF-2553-901A-5ABD-768851BB4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491"/>
            <a:ext cx="9144000" cy="187559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 Narrow" panose="020B060602020203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4F7E8E5-B0BC-3EA6-EE8F-18C1421E6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93347"/>
            <a:ext cx="9144000" cy="28306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TextBox 91">
            <a:extLst>
              <a:ext uri="{FF2B5EF4-FFF2-40B4-BE49-F238E27FC236}">
                <a16:creationId xmlns:a16="http://schemas.microsoft.com/office/drawing/2014/main" id="{445C53ED-294B-9E5B-FB19-D3F6917B63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21893" y="6137607"/>
            <a:ext cx="809442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1050" b="1" i="1" kern="1200" baseline="0" dirty="0">
                <a:solidFill>
                  <a:schemeClr val="tx1"/>
                </a:solidFill>
                <a:latin typeface="Arial" charset="0"/>
                <a:ea typeface="宋体" pitchFamily="2" charset="-122"/>
                <a:cs typeface="Arial" charset="0"/>
              </a:rPr>
              <a:t>Wide-Capture-Range </a:t>
            </a:r>
            <a:r>
              <a:rPr lang="en-US" altLang="zh-CN" sz="1050" b="1" i="1" kern="1200" baseline="0" dirty="0">
                <a:solidFill>
                  <a:schemeClr val="tx1"/>
                </a:solidFill>
                <a:latin typeface="Arial" charset="0"/>
                <a:ea typeface="宋体" pitchFamily="2" charset="-122"/>
                <a:cs typeface="Arial" charset="0"/>
              </a:rPr>
              <a:t>Clock and Data Recovery Circuit</a:t>
            </a:r>
            <a:endParaRPr lang="en-US" sz="1050" b="1" i="1" kern="1200" baseline="0" dirty="0">
              <a:solidFill>
                <a:schemeClr val="tx1"/>
              </a:solidFill>
              <a:latin typeface="Arial" charset="0"/>
              <a:ea typeface="宋体" pitchFamily="2" charset="-122"/>
              <a:cs typeface="Arial" charset="0"/>
            </a:endParaRPr>
          </a:p>
        </p:txBody>
      </p: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78D6B911-6D4C-7FF4-C430-F48929CB1B01}"/>
              </a:ext>
            </a:extLst>
          </p:cNvPr>
          <p:cNvCxnSpPr>
            <a:cxnSpLocks/>
          </p:cNvCxnSpPr>
          <p:nvPr userDrawn="1"/>
        </p:nvCxnSpPr>
        <p:spPr>
          <a:xfrm>
            <a:off x="71562" y="2214596"/>
            <a:ext cx="1201442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4" descr="http://www.umac.mo/identity/images/um_emblem.jpg">
            <a:extLst>
              <a:ext uri="{FF2B5EF4-FFF2-40B4-BE49-F238E27FC236}">
                <a16:creationId xmlns:a16="http://schemas.microsoft.com/office/drawing/2014/main" id="{B6544AAF-9F89-FAC8-80F6-DCA5FDC2F7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49" y="5256864"/>
            <a:ext cx="1600200" cy="1583903"/>
          </a:xfrm>
          <a:prstGeom prst="rect">
            <a:avLst/>
          </a:prstGeom>
          <a:noFill/>
        </p:spPr>
      </p:pic>
      <p:pic>
        <p:nvPicPr>
          <p:cNvPr id="11" name="Picture 2" descr="D:\Elvis doc\UM\Elvis\personal information\vertical-300.png">
            <a:extLst>
              <a:ext uri="{FF2B5EF4-FFF2-40B4-BE49-F238E27FC236}">
                <a16:creationId xmlns:a16="http://schemas.microsoft.com/office/drawing/2014/main" id="{58542DF3-DF40-E79B-069D-F75A2C5381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93566" y="5316520"/>
            <a:ext cx="1695613" cy="1499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5471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3200" y="152400"/>
            <a:ext cx="11785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" y="914400"/>
            <a:ext cx="11785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6416676"/>
            <a:ext cx="563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5000" y="6416676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</a:t>
            </a:r>
            <a:fld id="{43D13783-42DA-4D39-B1EE-338536AF036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9641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9" r:id="rId3"/>
    <p:sldLayoutId id="2147483683" r:id="rId4"/>
    <p:sldLayoutId id="2147483684" r:id="rId5"/>
    <p:sldLayoutId id="2147483685" r:id="rId6"/>
    <p:sldLayoutId id="2147483686" r:id="rId7"/>
    <p:sldLayoutId id="2147483688" r:id="rId8"/>
    <p:sldLayoutId id="2147483687" r:id="rId9"/>
    <p:sldLayoutId id="2147483702" r:id="rId10"/>
    <p:sldLayoutId id="2147483703" r:id="rId11"/>
  </p:sldLayoutIdLst>
  <p:hf hdr="0" ftr="0" dt="0"/>
  <p:txStyles>
    <p:titleStyle>
      <a:lvl1pPr algn="ctr" defTabSz="914332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74" indent="-342874" algn="l" defTabSz="91433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895" indent="-285730" algn="l" defTabSz="91433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14" indent="-228584" algn="l" defTabSz="9143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80" indent="-228584" algn="l" defTabSz="91433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47" indent="-228584" algn="l" defTabSz="91433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12" indent="-228584" algn="l" defTabSz="9143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0B2485-24CC-FE23-EE12-55C9B9499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3475E-0C2A-6449-0E8A-3C0233B71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01B9F-67EA-8A78-503A-0BD530FAA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02FA4C-7385-43AA-9246-94C50303FACB}" type="datetimeFigureOut">
              <a:rPr lang="en-HK" smtClean="0"/>
              <a:t>22/10/2025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82278-D0F3-B235-2E47-84F3BFE37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E21B8-4F16-5600-FF5E-9BA4028F0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DF6B7A-F013-454D-B27F-ED65BD15A06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1425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cdc.hkust.edu.hk/faculty-members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s://yuegroup.hkust.edu.hk/home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ece.hkust.edu.hk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hyperlink" Target="https://www.bilibili.com/video/BV1Du411c77w/?spm_id_from=333.999.0.0&amp;vd_source=e3470a433ce051c7fa41e14e360c225a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emf"/><Relationship Id="rId4" Type="http://schemas.openxmlformats.org/officeDocument/2006/relationships/hyperlink" Target="https://github.com/HKUST-ECE-IC-Design-Center-OWL/ISEE-Complex-Signal-Co-simulation-Platform-For-Intergrated-Circuit-and-System-Design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emf"/><Relationship Id="rId4" Type="http://schemas.openxmlformats.org/officeDocument/2006/relationships/oleObject" Target="../embeddings/oleObject5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12.jpeg"/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12" Type="http://schemas.openxmlformats.org/officeDocument/2006/relationships/image" Target="../media/image11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0.png"/><Relationship Id="rId5" Type="http://schemas.openxmlformats.org/officeDocument/2006/relationships/image" Target="../media/image105.png"/><Relationship Id="rId15" Type="http://schemas.openxmlformats.org/officeDocument/2006/relationships/image" Target="../media/image114.jpeg"/><Relationship Id="rId10" Type="http://schemas.openxmlformats.org/officeDocument/2006/relationships/image" Target="../media/image109.jpeg"/><Relationship Id="rId4" Type="http://schemas.openxmlformats.org/officeDocument/2006/relationships/image" Target="../media/image104.jpeg"/><Relationship Id="rId9" Type="http://schemas.openxmlformats.org/officeDocument/2006/relationships/image" Target="../media/image108.png"/><Relationship Id="rId14" Type="http://schemas.openxmlformats.org/officeDocument/2006/relationships/image" Target="../media/image11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pace.bilibili.com/667218973?spm_id_from=333.337.search-card.all.click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DEDB951A-84D4-0103-EF76-E74D5166D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1182688"/>
            <a:ext cx="118776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zh-CN" sz="4000" b="1" dirty="0">
                <a:solidFill>
                  <a:srgbClr val="FFFF00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Optical</a:t>
            </a:r>
            <a:r>
              <a:rPr lang="en-US" altLang="zh-CN" sz="4000" b="1" dirty="0">
                <a:solidFill>
                  <a:srgbClr val="FFFF00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,</a:t>
            </a:r>
            <a:r>
              <a:rPr lang="zh-CN" altLang="en-US" sz="4000" b="1" dirty="0">
                <a:solidFill>
                  <a:srgbClr val="FFFF00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zh-CN" sz="4000" b="1" dirty="0">
                <a:solidFill>
                  <a:srgbClr val="FFFF00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Wireless, </a:t>
            </a:r>
            <a:r>
              <a:rPr lang="en-US" altLang="zh-CN" sz="4000" b="1" dirty="0">
                <a:solidFill>
                  <a:srgbClr val="FFFF00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and</a:t>
            </a:r>
            <a:r>
              <a:rPr lang="en-GB" altLang="zh-CN" sz="4000" b="1" dirty="0">
                <a:solidFill>
                  <a:srgbClr val="FFFF00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 Optical Wireless Communication and a 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Brave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Startup  </a:t>
            </a:r>
            <a:endParaRPr lang="en-HK" altLang="zh-CN" sz="4000" b="1" dirty="0">
              <a:solidFill>
                <a:srgbClr val="FF0000"/>
              </a:solidFill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</a:pPr>
            <a:endParaRPr lang="en-HK" altLang="zh-CN" sz="4000" b="1" dirty="0">
              <a:solidFill>
                <a:schemeClr val="bg1"/>
              </a:solidFill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zh-CN" altLang="en-US" sz="4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光、无线、及光无线通信，和一个</a:t>
            </a: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勇敢的初创公司</a:t>
            </a:r>
            <a:endParaRPr lang="en-HK" altLang="zh-CN" sz="4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459" name="Subtitle 2">
            <a:extLst>
              <a:ext uri="{FF2B5EF4-FFF2-40B4-BE49-F238E27FC236}">
                <a16:creationId xmlns:a16="http://schemas.microsoft.com/office/drawing/2014/main" id="{D5388EB7-06A1-4504-8E16-D3061D70A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3" y="3505200"/>
            <a:ext cx="10785475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6858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HK" altLang="zh-CN" sz="4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C. Patrick Yue </a:t>
            </a:r>
            <a:r>
              <a:rPr lang="zh-CN" altLang="en-US" sz="4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俞捷</a:t>
            </a:r>
            <a:br>
              <a:rPr lang="en-US" altLang="zh-CN" sz="4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br>
            <a:r>
              <a:rPr lang="en-US" altLang="zh-CN" sz="2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Hong Kong University of Science and Technology</a:t>
            </a: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HK" altLang="zh-CN" sz="2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hlinkClick r:id="rId2"/>
              </a:rPr>
              <a:t>OWL</a:t>
            </a:r>
            <a:r>
              <a:rPr lang="en-HK" altLang="zh-CN" sz="2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    </a:t>
            </a:r>
            <a:r>
              <a:rPr lang="en-HK" altLang="zh-CN" sz="2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hlinkClick r:id="rId3"/>
              </a:rPr>
              <a:t>ICDC</a:t>
            </a:r>
            <a:r>
              <a:rPr lang="en-HK" altLang="zh-CN" sz="2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    </a:t>
            </a:r>
            <a:r>
              <a:rPr lang="en-HK" altLang="zh-CN" sz="2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hlinkClick r:id="rId4"/>
              </a:rPr>
              <a:t>ECE</a:t>
            </a:r>
            <a:endParaRPr lang="en-HK" altLang="zh-CN" sz="28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9460" name="Group 10">
            <a:extLst>
              <a:ext uri="{FF2B5EF4-FFF2-40B4-BE49-F238E27FC236}">
                <a16:creationId xmlns:a16="http://schemas.microsoft.com/office/drawing/2014/main" id="{7708972B-7E64-302D-C6E9-7049158F5BD0}"/>
              </a:ext>
            </a:extLst>
          </p:cNvPr>
          <p:cNvGrpSpPr>
            <a:grpSpLocks/>
          </p:cNvGrpSpPr>
          <p:nvPr/>
        </p:nvGrpSpPr>
        <p:grpSpPr bwMode="auto">
          <a:xfrm>
            <a:off x="7046913" y="5695950"/>
            <a:ext cx="982662" cy="944563"/>
            <a:chOff x="4170218" y="5506579"/>
            <a:chExt cx="983673" cy="94528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00D6215-F3D7-89A5-1F07-C09CC1D05062}"/>
                </a:ext>
              </a:extLst>
            </p:cNvPr>
            <p:cNvSpPr/>
            <p:nvPr/>
          </p:nvSpPr>
          <p:spPr>
            <a:xfrm>
              <a:off x="4170218" y="5506579"/>
              <a:ext cx="983673" cy="94528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pic>
          <p:nvPicPr>
            <p:cNvPr id="19469" name="Picture 9">
              <a:extLst>
                <a:ext uri="{FF2B5EF4-FFF2-40B4-BE49-F238E27FC236}">
                  <a16:creationId xmlns:a16="http://schemas.microsoft.com/office/drawing/2014/main" id="{50DF4AF8-21F8-42F1-BEA4-EF870F92DF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457" y="5510121"/>
              <a:ext cx="601194" cy="938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1" name="Group 14">
            <a:extLst>
              <a:ext uri="{FF2B5EF4-FFF2-40B4-BE49-F238E27FC236}">
                <a16:creationId xmlns:a16="http://schemas.microsoft.com/office/drawing/2014/main" id="{C18B4080-5630-C8C1-0021-F51ED474EBF5}"/>
              </a:ext>
            </a:extLst>
          </p:cNvPr>
          <p:cNvGrpSpPr>
            <a:grpSpLocks/>
          </p:cNvGrpSpPr>
          <p:nvPr/>
        </p:nvGrpSpPr>
        <p:grpSpPr bwMode="auto">
          <a:xfrm>
            <a:off x="4210050" y="5695950"/>
            <a:ext cx="984250" cy="944563"/>
            <a:chOff x="6291307" y="5592678"/>
            <a:chExt cx="983673" cy="9452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58FBF8-A935-EB0F-A9AF-0D3019D91713}"/>
                </a:ext>
              </a:extLst>
            </p:cNvPr>
            <p:cNvSpPr/>
            <p:nvPr/>
          </p:nvSpPr>
          <p:spPr>
            <a:xfrm>
              <a:off x="6291307" y="5592678"/>
              <a:ext cx="983673" cy="94528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pic>
          <p:nvPicPr>
            <p:cNvPr id="19467" name="Picture 11">
              <a:extLst>
                <a:ext uri="{FF2B5EF4-FFF2-40B4-BE49-F238E27FC236}">
                  <a16:creationId xmlns:a16="http://schemas.microsoft.com/office/drawing/2014/main" id="{4738CC3D-F46A-72F5-8AC3-7C59319B2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9574" y="5618644"/>
              <a:ext cx="827138" cy="89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2" name="Group 12">
            <a:extLst>
              <a:ext uri="{FF2B5EF4-FFF2-40B4-BE49-F238E27FC236}">
                <a16:creationId xmlns:a16="http://schemas.microsoft.com/office/drawing/2014/main" id="{DC2F0791-A549-6DEF-03BE-BF1CD5709A38}"/>
              </a:ext>
            </a:extLst>
          </p:cNvPr>
          <p:cNvGrpSpPr>
            <a:grpSpLocks/>
          </p:cNvGrpSpPr>
          <p:nvPr/>
        </p:nvGrpSpPr>
        <p:grpSpPr bwMode="auto">
          <a:xfrm>
            <a:off x="5646738" y="5695950"/>
            <a:ext cx="982662" cy="944563"/>
            <a:chOff x="5190600" y="5574762"/>
            <a:chExt cx="983673" cy="94528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2393A1-BE4B-5F14-FC5A-18F4D527BC36}"/>
                </a:ext>
              </a:extLst>
            </p:cNvPr>
            <p:cNvSpPr/>
            <p:nvPr/>
          </p:nvSpPr>
          <p:spPr>
            <a:xfrm>
              <a:off x="5190600" y="5574762"/>
              <a:ext cx="983673" cy="94528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pic>
          <p:nvPicPr>
            <p:cNvPr id="19465" name="Picture 13">
              <a:extLst>
                <a:ext uri="{FF2B5EF4-FFF2-40B4-BE49-F238E27FC236}">
                  <a16:creationId xmlns:a16="http://schemas.microsoft.com/office/drawing/2014/main" id="{70348D02-6724-899C-69A1-BE8C01C47D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280" y="5618203"/>
              <a:ext cx="852312" cy="858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FF1032-B2B5-540F-A340-399CFC0F7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BC50C8A-F9D4-C539-8333-DEA96F9E24AC}"/>
              </a:ext>
            </a:extLst>
          </p:cNvPr>
          <p:cNvSpPr txBox="1"/>
          <p:nvPr/>
        </p:nvSpPr>
        <p:spPr>
          <a:xfrm>
            <a:off x="2161381" y="221721"/>
            <a:ext cx="786923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HK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High-linearity 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56-Gb/s PAM4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HK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TX chip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4-2-1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HK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MUX design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defTabSz="4572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HK" altLang="zh-CN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Implemented in </a:t>
            </a:r>
            <a:r>
              <a:rPr lang="en-US" altLang="zh-CN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40nm CMOS</a:t>
            </a:r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0.1 mm</a:t>
            </a:r>
            <a:r>
              <a:rPr lang="en-US" altLang="zh-CN" sz="1600" b="1" baseline="30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en-US" altLang="zh-CN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 core area</a:t>
            </a:r>
          </a:p>
          <a:p>
            <a:pPr marL="342900" indent="-342900" defTabSz="4572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HK" altLang="zh-CN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Tuned slice EQ and slice gain to compensate for the VCSEL nonlinearity</a:t>
            </a:r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3E0FB7E-A8BE-2D76-7B5C-10BEBB30AF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768331"/>
              </p:ext>
            </p:extLst>
          </p:nvPr>
        </p:nvGraphicFramePr>
        <p:xfrm>
          <a:off x="105568" y="1485371"/>
          <a:ext cx="6675438" cy="2684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20478743" imgH="9429634" progId="Visio.Drawing.15">
                  <p:embed/>
                </p:oleObj>
              </mc:Choice>
              <mc:Fallback>
                <p:oleObj name="Visio" r:id="rId2" imgW="20478743" imgH="9429634" progId="Visio.Drawing.15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3E0FB7E-A8BE-2D76-7B5C-10BEBB30AF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68" y="1485371"/>
                        <a:ext cx="6675438" cy="2684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F35ABD97-D995-A75B-C2AA-5B64EBA4D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5118" y="1421871"/>
            <a:ext cx="1920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endParaRPr lang="en-US" altLang="zh-CN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783673C-2AB1-A1DC-56C3-F23BFC75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131" y="4023783"/>
            <a:ext cx="192087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endParaRPr lang="en-US" altLang="zh-CN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9" name="Object 9">
            <a:extLst>
              <a:ext uri="{FF2B5EF4-FFF2-40B4-BE49-F238E27FC236}">
                <a16:creationId xmlns:a16="http://schemas.microsoft.com/office/drawing/2014/main" id="{46A30E75-738A-1C2C-467A-947486231B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398862"/>
              </p:ext>
            </p:extLst>
          </p:nvPr>
        </p:nvGraphicFramePr>
        <p:xfrm>
          <a:off x="86518" y="4103158"/>
          <a:ext cx="6696075" cy="173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16163615" imgH="4705370" progId="Visio.Drawing.15">
                  <p:embed/>
                </p:oleObj>
              </mc:Choice>
              <mc:Fallback>
                <p:oleObj name="Visio" r:id="rId4" imgW="16163615" imgH="4705370" progId="Visio.Drawing.15">
                  <p:embed/>
                  <p:pic>
                    <p:nvPicPr>
                      <p:cNvPr id="9" name="Object 9">
                        <a:extLst>
                          <a:ext uri="{FF2B5EF4-FFF2-40B4-BE49-F238E27FC236}">
                            <a16:creationId xmlns:a16="http://schemas.microsoft.com/office/drawing/2014/main" id="{46A30E75-738A-1C2C-467A-947486231B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18" y="4103158"/>
                        <a:ext cx="6696075" cy="173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6">
            <a:extLst>
              <a:ext uri="{FF2B5EF4-FFF2-40B4-BE49-F238E27FC236}">
                <a16:creationId xmlns:a16="http://schemas.microsoft.com/office/drawing/2014/main" id="{D0D17C10-6B41-397E-56DF-873BA4884717}"/>
              </a:ext>
            </a:extLst>
          </p:cNvPr>
          <p:cNvGrpSpPr>
            <a:grpSpLocks/>
          </p:cNvGrpSpPr>
          <p:nvPr/>
        </p:nvGrpSpPr>
        <p:grpSpPr bwMode="auto">
          <a:xfrm>
            <a:off x="6838156" y="1485371"/>
            <a:ext cx="5280025" cy="4354512"/>
            <a:chOff x="4776569" y="2447365"/>
            <a:chExt cx="4367432" cy="3456975"/>
          </a:xfrm>
        </p:grpSpPr>
        <p:pic>
          <p:nvPicPr>
            <p:cNvPr id="11" name="图片 5" descr="图表, 雷达图&#10;&#10;描述已自动生成">
              <a:extLst>
                <a:ext uri="{FF2B5EF4-FFF2-40B4-BE49-F238E27FC236}">
                  <a16:creationId xmlns:a16="http://schemas.microsoft.com/office/drawing/2014/main" id="{B85A9337-2C53-FF93-B69A-06725AD24B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054"/>
            <a:stretch>
              <a:fillRect/>
            </a:stretch>
          </p:blipFill>
          <p:spPr bwMode="auto">
            <a:xfrm>
              <a:off x="4776569" y="2447365"/>
              <a:ext cx="4345068" cy="345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B34040D6-4787-09A3-4C8E-7A24BA4DB91C}"/>
                </a:ext>
              </a:extLst>
            </p:cNvPr>
            <p:cNvSpPr/>
            <p:nvPr/>
          </p:nvSpPr>
          <p:spPr>
            <a:xfrm>
              <a:off x="9049456" y="4534405"/>
              <a:ext cx="94545" cy="12476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153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E613DC-EC37-5AD5-8280-975CD61F8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B39297BB-BEAE-7D42-8DB7-DACBBA749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795610"/>
              </p:ext>
            </p:extLst>
          </p:nvPr>
        </p:nvGraphicFramePr>
        <p:xfrm>
          <a:off x="781580" y="2200275"/>
          <a:ext cx="10753725" cy="3444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5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8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2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23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19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22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3890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endParaRPr 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PTL’18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JSSC’22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VLSI’19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ASSCC’21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This work</a:t>
                      </a:r>
                      <a:endParaRPr lang="zh-CN" altLang="en-US" sz="1600" b="1" i="0" kern="100" baseline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90">
                <a:tc>
                  <a:txBody>
                    <a:bodyPr/>
                    <a:lstStyle/>
                    <a:p>
                      <a:pPr algn="ctr"/>
                      <a:r>
                        <a:rPr lang="en-HK" altLang="zh-CN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Technology</a:t>
                      </a:r>
                      <a:r>
                        <a:rPr lang="zh-CN" alt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[nm]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65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65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zh-CN" altLang="en-US" sz="1600" b="1" i="0" kern="100" baseline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81">
                <a:tc>
                  <a:txBody>
                    <a:bodyPr/>
                    <a:lstStyle/>
                    <a:p>
                      <a:pPr algn="ctr"/>
                      <a:r>
                        <a:rPr lang="en-HK" altLang="zh-CN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Signalling scheme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1/2-rate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PAM-4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1/4-rate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PAM-4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1/4-rate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PAM-4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1/4-rate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PAM-4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1/4-rate</a:t>
                      </a:r>
                      <a:endParaRPr lang="zh-CN" altLang="en-US" sz="1600" b="1" i="0" kern="100" baseline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i="0" kern="100" baseline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PAM-4</a:t>
                      </a:r>
                      <a:endParaRPr lang="zh-CN" altLang="en-US" sz="1600" b="1" i="0" kern="100" baseline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01">
                <a:tc>
                  <a:txBody>
                    <a:bodyPr/>
                    <a:lstStyle/>
                    <a:p>
                      <a:pPr algn="ctr"/>
                      <a:r>
                        <a:rPr lang="en-HK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Date rate </a:t>
                      </a:r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[Gbps]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50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56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64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64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56</a:t>
                      </a:r>
                      <a:endParaRPr lang="zh-CN" altLang="en-US" sz="1600" b="1" i="0" kern="100" baseline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90">
                <a:tc>
                  <a:txBody>
                    <a:bodyPr/>
                    <a:lstStyle/>
                    <a:p>
                      <a:pPr algn="ctr"/>
                      <a:r>
                        <a:rPr lang="en-HK" altLang="zh-CN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OMA </a:t>
                      </a:r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[mW]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2.00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0.81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2.50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1.08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1.18</a:t>
                      </a:r>
                      <a:endParaRPr lang="zh-CN" altLang="en-US" sz="1600" b="1" i="0" kern="100" baseline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90">
                <a:tc>
                  <a:txBody>
                    <a:bodyPr/>
                    <a:lstStyle/>
                    <a:p>
                      <a:pPr algn="ctr"/>
                      <a:r>
                        <a:rPr lang="en-HK" altLang="zh-CN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Power effi.</a:t>
                      </a:r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[pJ/b]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5.12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1.73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2.69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2.09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2.05</a:t>
                      </a:r>
                      <a:endParaRPr lang="zh-CN" altLang="en-US" sz="1600" b="1" i="0" kern="100" baseline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90">
                <a:tc>
                  <a:txBody>
                    <a:bodyPr/>
                    <a:lstStyle/>
                    <a:p>
                      <a:pPr algn="ctr"/>
                      <a:r>
                        <a:rPr lang="en-HK" altLang="zh-CN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Core area </a:t>
                      </a:r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[mm</a:t>
                      </a:r>
                      <a:r>
                        <a:rPr lang="en-US" sz="1600" b="1" i="0" kern="100" baseline="30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]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0.31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0.47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0.28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0.16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0.10</a:t>
                      </a:r>
                      <a:endParaRPr lang="zh-CN" altLang="en-US" sz="1600" b="1" i="0" kern="100" baseline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671">
                <a:tc>
                  <a:txBody>
                    <a:bodyPr/>
                    <a:lstStyle/>
                    <a:p>
                      <a:pPr algn="ctr"/>
                      <a:r>
                        <a:rPr lang="en-HK" altLang="zh-CN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Asymmetric equalization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2.5-tap DAC-</a:t>
                      </a:r>
                      <a:r>
                        <a:rPr lang="en-US" altLang="zh-CN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based </a:t>
                      </a:r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FFE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2-tap DAC-based FFE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3-tap LSB/MSB-based Asymmetric FFE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3-tap </a:t>
                      </a:r>
                      <a:r>
                        <a:rPr lang="en-US" altLang="zh-CN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LSB/MSB-based Asymmetric </a:t>
                      </a:r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FFE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2-tap FFE + CTLE + Pre-emphasis</a:t>
                      </a:r>
                      <a:endParaRPr lang="zh-CN" altLang="en-US" sz="1600" b="1" i="0" kern="100" baseline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7781">
                <a:tc>
                  <a:txBody>
                    <a:bodyPr/>
                    <a:lstStyle/>
                    <a:p>
                      <a:pPr algn="ctr"/>
                      <a:r>
                        <a:rPr lang="en-HK" altLang="zh-CN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Nonlinearity compensation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Full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Full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Partial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Partial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Full</a:t>
                      </a:r>
                      <a:endParaRPr lang="zh-CN" altLang="en-US" sz="1600" b="1" i="0" kern="100" baseline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890">
                <a:tc>
                  <a:txBody>
                    <a:bodyPr/>
                    <a:lstStyle/>
                    <a:p>
                      <a:pPr algn="ctr"/>
                      <a:r>
                        <a:rPr lang="en-HK" altLang="zh-CN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Method type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Digital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Digital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Analog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Analog</a:t>
                      </a:r>
                      <a:endParaRPr lang="zh-CN" altLang="en-US" sz="1600" b="1" i="0" kern="1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00" baseline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Analog</a:t>
                      </a:r>
                      <a:endParaRPr lang="zh-CN" altLang="en-US" sz="1600" b="1" i="0" kern="100" baseline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Box 4">
            <a:extLst>
              <a:ext uri="{FF2B5EF4-FFF2-40B4-BE49-F238E27FC236}">
                <a16:creationId xmlns:a16="http://schemas.microsoft.com/office/drawing/2014/main" id="{48450A7B-FE78-C1DA-71B5-91CB9FE53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580" y="1689100"/>
            <a:ext cx="97329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测试指标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（经第三方检测报告认定）与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国内外领先技术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对比</a:t>
            </a:r>
            <a:endParaRPr lang="en-US" altLang="zh-CN" sz="1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4EEC4845-589E-0521-FA7E-6D6A7FFBC3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205566"/>
              </p:ext>
            </p:extLst>
          </p:nvPr>
        </p:nvGraphicFramePr>
        <p:xfrm>
          <a:off x="781580" y="806450"/>
          <a:ext cx="10753725" cy="733425"/>
        </p:xfrm>
        <a:graphic>
          <a:graphicData uri="http://schemas.openxmlformats.org/drawingml/2006/table">
            <a:tbl>
              <a:tblPr/>
              <a:tblGrid>
                <a:gridCol w="3671887">
                  <a:extLst>
                    <a:ext uri="{9D8B030D-6E8A-4147-A177-3AD203B41FA5}">
                      <a16:colId xmlns:a16="http://schemas.microsoft.com/office/drawing/2014/main" val="2250030272"/>
                    </a:ext>
                  </a:extLst>
                </a:gridCol>
                <a:gridCol w="2320925">
                  <a:extLst>
                    <a:ext uri="{9D8B030D-6E8A-4147-A177-3AD203B41FA5}">
                      <a16:colId xmlns:a16="http://schemas.microsoft.com/office/drawing/2014/main" val="1305666779"/>
                    </a:ext>
                  </a:extLst>
                </a:gridCol>
                <a:gridCol w="2457450">
                  <a:extLst>
                    <a:ext uri="{9D8B030D-6E8A-4147-A177-3AD203B41FA5}">
                      <a16:colId xmlns:a16="http://schemas.microsoft.com/office/drawing/2014/main" val="2641145768"/>
                    </a:ext>
                  </a:extLst>
                </a:gridCol>
                <a:gridCol w="2303463">
                  <a:extLst>
                    <a:ext uri="{9D8B030D-6E8A-4147-A177-3AD203B41FA5}">
                      <a16:colId xmlns:a16="http://schemas.microsoft.com/office/drawing/2014/main" val="3339580941"/>
                    </a:ext>
                  </a:extLst>
                </a:gridCol>
              </a:tblGrid>
              <a:tr h="244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技术指标名称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任务书指标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实测指标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是否满足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665932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速率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≥ 56 Gbps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56 Gb/s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完成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005582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功耗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&lt; 400 mW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152 mW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完成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254001"/>
                  </a:ext>
                </a:extLst>
              </a:tr>
            </a:tbl>
          </a:graphicData>
        </a:graphic>
      </p:graphicFrame>
      <p:sp>
        <p:nvSpPr>
          <p:cNvPr id="8" name="TextBox 6">
            <a:extLst>
              <a:ext uri="{FF2B5EF4-FFF2-40B4-BE49-F238E27FC236}">
                <a16:creationId xmlns:a16="http://schemas.microsoft.com/office/drawing/2014/main" id="{11F00990-04D8-476E-C1FB-154D685BB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580" y="328613"/>
            <a:ext cx="97329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测试指标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（经第三方检测报告认定）与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任务书指标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对比</a:t>
            </a:r>
            <a:endParaRPr lang="en-US" altLang="zh-CN" sz="1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7">
            <a:extLst>
              <a:ext uri="{FF2B5EF4-FFF2-40B4-BE49-F238E27FC236}">
                <a16:creationId xmlns:a16="http://schemas.microsoft.com/office/drawing/2014/main" id="{2052BFA6-BB84-58F9-0988-A1EC4ED0FCE8}"/>
              </a:ext>
            </a:extLst>
          </p:cNvPr>
          <p:cNvSpPr/>
          <p:nvPr/>
        </p:nvSpPr>
        <p:spPr>
          <a:xfrm>
            <a:off x="9684280" y="2027238"/>
            <a:ext cx="1933575" cy="36845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00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916BE0B-8D11-98E5-48C4-74FFA8980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B0F35DF-0A46-37DD-0B15-946AB7B93BC9}"/>
              </a:ext>
            </a:extLst>
          </p:cNvPr>
          <p:cNvSpPr txBox="1"/>
          <p:nvPr/>
        </p:nvSpPr>
        <p:spPr>
          <a:xfrm>
            <a:off x="1018646" y="232833"/>
            <a:ext cx="11102975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HK" altLang="zh-CN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PAM4 RX: signal equalization, decoding, and clock recovery</a:t>
            </a:r>
            <a:endParaRPr lang="en-US" altLang="zh-CN" sz="20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Two-stage CTLE to compensate signal in frequency domain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¼</a:t>
            </a:r>
            <a:r>
              <a:rPr lang="zh-CN" altLang="en-US" sz="1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HK" altLang="zh-CN" sz="1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rate architecture</a:t>
            </a:r>
            <a:r>
              <a:rPr lang="zh-CN" altLang="en-US" sz="1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HK" altLang="zh-CN" sz="1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comparators to adjust top, middle, and bottom eyes separately</a:t>
            </a:r>
            <a:endParaRPr lang="en-US" altLang="zh-CN" sz="16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HK" altLang="zh-CN" sz="1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Clock generated by DLL CDR, adopts jitter compensation to improve quality of output data</a:t>
            </a:r>
            <a:endParaRPr lang="en-US" altLang="zh-CN" sz="16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B01EE5-4501-FF94-22D1-42373CB5A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33" y="1801283"/>
            <a:ext cx="102298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223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F8BBE7-D531-8A99-A24D-53485AE50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F92B5C89-30B1-0261-0B35-34C102B1B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16" y="1506539"/>
            <a:ext cx="3125788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02E1FEA0-0527-2D56-B325-2CA59C153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04" y="1506539"/>
            <a:ext cx="2646362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4BD0F08-560A-BFF2-B38B-F899312D0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741" y="1465264"/>
            <a:ext cx="2974975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180ED137-AA88-62F6-8A34-8BD20E17B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79" y="3840164"/>
            <a:ext cx="2490787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91C60715-1C06-F8DB-9735-AB0A3B6D1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479" y="3876676"/>
            <a:ext cx="29829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>
            <a:extLst>
              <a:ext uri="{FF2B5EF4-FFF2-40B4-BE49-F238E27FC236}">
                <a16:creationId xmlns:a16="http://schemas.microsoft.com/office/drawing/2014/main" id="{5A73D7E8-F839-74D8-3F5A-EE6D7CD55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441" y="3802064"/>
            <a:ext cx="296227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B087EA8A-F432-34D9-D167-4AA2F3130ED0}"/>
              </a:ext>
            </a:extLst>
          </p:cNvPr>
          <p:cNvSpPr txBox="1"/>
          <p:nvPr/>
        </p:nvSpPr>
        <p:spPr>
          <a:xfrm>
            <a:off x="425979" y="301626"/>
            <a:ext cx="111029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HK" altLang="zh-CN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PAM4 RX: signal equalization, decoding, and clock recovery</a:t>
            </a:r>
            <a:endParaRPr lang="en-US" altLang="zh-CN" sz="20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Implemented in 40nm CMOS</a:t>
            </a:r>
            <a:r>
              <a:rPr lang="zh-CN" altLang="en-US" sz="1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HK" altLang="zh-CN" sz="1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technology</a:t>
            </a:r>
            <a:r>
              <a:rPr lang="zh-CN" altLang="en-US" sz="1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0.58 x 0.34 mm</a:t>
            </a:r>
            <a:r>
              <a:rPr lang="en-US" altLang="zh-CN" sz="1600" b="1" baseline="300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en-US" altLang="zh-CN" sz="1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 core area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HK" altLang="zh-CN" sz="1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Error-free under </a:t>
            </a:r>
            <a:r>
              <a:rPr lang="en-US" altLang="zh-CN" sz="1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60-Gb/s</a:t>
            </a:r>
            <a:r>
              <a:rPr lang="zh-CN" altLang="en-US" sz="1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HK" altLang="zh-CN" sz="1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with </a:t>
            </a:r>
            <a:r>
              <a:rPr lang="en-US" altLang="zh-CN" sz="1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PRBS7/15, 70.8 </a:t>
            </a:r>
            <a:r>
              <a:rPr lang="en-US" altLang="zh-CN" sz="1600" b="1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mW</a:t>
            </a:r>
            <a:r>
              <a:rPr lang="en-US" altLang="zh-CN" sz="1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of total power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2B6E812F-F7CD-FA56-5FF7-A8D837DF6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529" y="5770564"/>
            <a:ext cx="2644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US" altLang="zh-CN" b="1"/>
              <a:t>Eye diagram of output MSB under ¼</a:t>
            </a:r>
            <a:r>
              <a:rPr lang="en-HK" altLang="zh-CN" b="1"/>
              <a:t> rate</a:t>
            </a:r>
            <a:endParaRPr lang="en-US" altLang="zh-CN" b="1"/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B79397DA-71A1-7ADF-8966-C5948CC3E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0016" y="5770564"/>
            <a:ext cx="2579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US" altLang="zh-CN" b="1"/>
              <a:t>Eye diagram of output LSB under ¼</a:t>
            </a:r>
            <a:r>
              <a:rPr lang="en-HK" altLang="zh-CN" b="1"/>
              <a:t> rate</a:t>
            </a:r>
            <a:endParaRPr lang="en-US" altLang="zh-CN" b="1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6DED8E98-93C3-EC50-8FF7-6B26DCEF3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879" y="5770564"/>
            <a:ext cx="2644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US" altLang="zh-CN" b="1"/>
              <a:t>Eye diagram of output clock under ¼</a:t>
            </a:r>
            <a:r>
              <a:rPr lang="zh-CN" altLang="en-US" b="1"/>
              <a:t> </a:t>
            </a:r>
            <a:r>
              <a:rPr lang="en-HK" altLang="zh-CN" b="1"/>
              <a:t>rate</a:t>
            </a:r>
            <a:endParaRPr lang="en-US" altLang="zh-CN" b="1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7ADDDD6B-DB8D-E87E-43FC-5AE7EB8B9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116" y="3408364"/>
            <a:ext cx="1230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HK" altLang="zh-CN" b="1"/>
              <a:t>Die photo</a:t>
            </a:r>
            <a:endParaRPr lang="en-US" altLang="zh-CN" b="1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FADA5CE2-569B-9742-C818-09B11B190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529" y="3502026"/>
            <a:ext cx="2606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b="1"/>
              <a:t>Bathtub curve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F2D58B82-8206-8610-CED2-5DBEF462D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9416" y="3502026"/>
            <a:ext cx="2079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HK" altLang="zh-CN" b="1"/>
              <a:t>Power breakdown</a:t>
            </a:r>
            <a:endParaRPr lang="en-US" altLang="zh-CN" b="1"/>
          </a:p>
        </p:txBody>
      </p:sp>
      <p:sp>
        <p:nvSpPr>
          <p:cNvPr id="18" name="Slide Number Placeholder 14">
            <a:extLst>
              <a:ext uri="{FF2B5EF4-FFF2-40B4-BE49-F238E27FC236}">
                <a16:creationId xmlns:a16="http://schemas.microsoft.com/office/drawing/2014/main" id="{3E2B8100-6FE9-D897-CDB1-5541D30C9632}"/>
              </a:ext>
            </a:extLst>
          </p:cNvPr>
          <p:cNvSpPr txBox="1">
            <a:spLocks/>
          </p:cNvSpPr>
          <p:nvPr/>
        </p:nvSpPr>
        <p:spPr>
          <a:xfrm>
            <a:off x="9203266" y="599757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264A856-36E7-4298-A391-EDA8E2CD33FB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540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07A984-AB37-27F9-5736-BEE06E8B4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79543D0D-8A70-1B31-5DD0-6AE4FAC033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70004"/>
              </p:ext>
            </p:extLst>
          </p:nvPr>
        </p:nvGraphicFramePr>
        <p:xfrm>
          <a:off x="544512" y="1994959"/>
          <a:ext cx="11102975" cy="3840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9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0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59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50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37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803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4769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i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JSSC’19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JSSC’19</a:t>
                      </a: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VLSI’14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JSSC’17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VLSI’14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HK" sz="1400" b="1" i="0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This work</a:t>
                      </a:r>
                      <a:endParaRPr lang="en-US" sz="1400" b="1" i="0" kern="1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69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HK" altLang="zh-CN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Technology</a:t>
                      </a:r>
                      <a:endParaRPr lang="en-US" sz="1400" b="1" i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28-nm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40-nm</a:t>
                      </a: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65-nm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65-nm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28nm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40-nm</a:t>
                      </a: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43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HK" altLang="zh-CN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Architecture</a:t>
                      </a:r>
                      <a:endParaRPr lang="en-US" sz="1400" b="1" i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1/4-Rate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NRZ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1/4-rate NRZ</a:t>
                      </a: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1/4-rate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NRZ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1/4-rate NRZ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Adaptive LPF BW in CDR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1/4-rate NRZ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Split path CDR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1/4-rate PAM4, JCCDR</a:t>
                      </a: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16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JTOL [UI</a:t>
                      </a:r>
                      <a:r>
                        <a:rPr lang="en-US" sz="1400" b="1" i="0" kern="100" baseline="-25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PP</a:t>
                      </a: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] 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@ 3</a:t>
                      </a:r>
                      <a:r>
                        <a:rPr lang="en-US" altLang="zh-CN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dB</a:t>
                      </a:r>
                      <a:r>
                        <a:rPr lang="en-HK" altLang="zh-CN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 bandwidth</a:t>
                      </a:r>
                      <a:endParaRPr lang="en-US" sz="1400" b="1" i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None</a:t>
                      </a:r>
                      <a:b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</a:b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@ 1 MHz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0.22 UIPP**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@ 4 MHz</a:t>
                      </a: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0.1 UIPP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@ 1 MHz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0.41 UIPP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@ 20 MHz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0.2 UIPP 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@ 8 MHz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0.2 UIPP </a:t>
                      </a:r>
                      <a:br>
                        <a:rPr lang="en-US" sz="1400" b="1" i="0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</a:br>
                      <a:r>
                        <a:rPr lang="en-US" sz="1400" b="1" i="0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40 MHz</a:t>
                      </a: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16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JTRAN [dB]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@ 3</a:t>
                      </a:r>
                      <a:r>
                        <a:rPr lang="en-US" altLang="zh-CN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dB</a:t>
                      </a:r>
                      <a:r>
                        <a:rPr lang="zh-CN" alt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HK" altLang="zh-CN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bandwidth</a:t>
                      </a: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 </a:t>
                      </a: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None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0 ~ -3 dB 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@DC ~ 4 MHz</a:t>
                      </a: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0 ~ -3 dB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@DC ~ 1 MHz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0 ~ -3 dB </a:t>
                      </a:r>
                      <a:b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</a:b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@DC ~ 4 MHz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0 ~ -3 dB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@DC ~ 3MHz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&lt;-8 dB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@All band</a:t>
                      </a: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769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HK" altLang="zh-CN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Data</a:t>
                      </a:r>
                      <a:r>
                        <a:rPr lang="zh-CN" alt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HK" altLang="zh-CN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rate</a:t>
                      </a:r>
                      <a:r>
                        <a:rPr lang="zh-CN" alt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[Gb/s]</a:t>
                      </a: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2-pairs × 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25</a:t>
                      </a: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4-lanes × 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60</a:t>
                      </a: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696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HK" altLang="zh-CN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Power</a:t>
                      </a: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 [mW]</a:t>
                      </a: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2-pairs × 16.06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27***</a:t>
                      </a: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7.8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225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4-lanes × 175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70.8</a:t>
                      </a: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16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HK" altLang="zh-CN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Power efficiency</a:t>
                      </a: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 [pJ/bit]</a:t>
                      </a: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1.004*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1.08***</a:t>
                      </a: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0.56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5.625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4.375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1.18</a:t>
                      </a: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769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HK" altLang="zh-CN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Supply voltage </a:t>
                      </a: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(V)</a:t>
                      </a: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0.9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None</a:t>
                      </a: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0.8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1.2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None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1.0</a:t>
                      </a:r>
                    </a:p>
                  </a:txBody>
                  <a:tcPr marL="91444" marR="91444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4">
            <a:extLst>
              <a:ext uri="{FF2B5EF4-FFF2-40B4-BE49-F238E27FC236}">
                <a16:creationId xmlns:a16="http://schemas.microsoft.com/office/drawing/2014/main" id="{438D3901-69D5-5B88-4618-13EB0AB17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2" y="1552047"/>
            <a:ext cx="11102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测试指标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（经第三方检测报告认定）与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国内外领先技术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对比</a:t>
            </a:r>
            <a:endParaRPr lang="en-US" altLang="zh-CN" sz="1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0285820A-3B0E-5FB9-87B7-75E57E9499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944905"/>
              </p:ext>
            </p:extLst>
          </p:nvPr>
        </p:nvGraphicFramePr>
        <p:xfrm>
          <a:off x="544512" y="655109"/>
          <a:ext cx="11102975" cy="733425"/>
        </p:xfrm>
        <a:graphic>
          <a:graphicData uri="http://schemas.openxmlformats.org/drawingml/2006/table">
            <a:tbl>
              <a:tblPr/>
              <a:tblGrid>
                <a:gridCol w="3790950">
                  <a:extLst>
                    <a:ext uri="{9D8B030D-6E8A-4147-A177-3AD203B41FA5}">
                      <a16:colId xmlns:a16="http://schemas.microsoft.com/office/drawing/2014/main" val="2600058738"/>
                    </a:ext>
                  </a:extLst>
                </a:gridCol>
                <a:gridCol w="2395537">
                  <a:extLst>
                    <a:ext uri="{9D8B030D-6E8A-4147-A177-3AD203B41FA5}">
                      <a16:colId xmlns:a16="http://schemas.microsoft.com/office/drawing/2014/main" val="2111759704"/>
                    </a:ext>
                  </a:extLst>
                </a:gridCol>
                <a:gridCol w="2538413">
                  <a:extLst>
                    <a:ext uri="{9D8B030D-6E8A-4147-A177-3AD203B41FA5}">
                      <a16:colId xmlns:a16="http://schemas.microsoft.com/office/drawing/2014/main" val="3605320026"/>
                    </a:ext>
                  </a:extLst>
                </a:gridCol>
                <a:gridCol w="2378075">
                  <a:extLst>
                    <a:ext uri="{9D8B030D-6E8A-4147-A177-3AD203B41FA5}">
                      <a16:colId xmlns:a16="http://schemas.microsoft.com/office/drawing/2014/main" val="3500484336"/>
                    </a:ext>
                  </a:extLst>
                </a:gridCol>
              </a:tblGrid>
              <a:tr h="244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技术指标名称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任务书指标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实测指标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是否满足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682670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速率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≥ 56 Gbps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60 Gb/s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超额完成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505450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功耗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&lt; 400 mW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70.8 mW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超额完成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202439"/>
                  </a:ext>
                </a:extLst>
              </a:tr>
            </a:tbl>
          </a:graphicData>
        </a:graphic>
      </p:graphicFrame>
      <p:sp>
        <p:nvSpPr>
          <p:cNvPr id="8" name="TextBox 6">
            <a:extLst>
              <a:ext uri="{FF2B5EF4-FFF2-40B4-BE49-F238E27FC236}">
                <a16:creationId xmlns:a16="http://schemas.microsoft.com/office/drawing/2014/main" id="{094149D4-CD28-ED0B-4CEA-3A6B8E29E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2" y="234422"/>
            <a:ext cx="11102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测试指标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（经第三方检测报告认定）与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任务书指标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对比</a:t>
            </a:r>
            <a:endParaRPr lang="en-US" altLang="zh-CN" sz="1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7">
            <a:extLst>
              <a:ext uri="{FF2B5EF4-FFF2-40B4-BE49-F238E27FC236}">
                <a16:creationId xmlns:a16="http://schemas.microsoft.com/office/drawing/2014/main" id="{6AA6FFE2-B947-D053-C1B4-99C6A3E8CCF3}"/>
              </a:ext>
            </a:extLst>
          </p:cNvPr>
          <p:cNvSpPr/>
          <p:nvPr/>
        </p:nvSpPr>
        <p:spPr>
          <a:xfrm>
            <a:off x="10109199" y="1964797"/>
            <a:ext cx="1589088" cy="39004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365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5B4D1D-39A9-B627-0D95-4A63A1FE2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667713CD-9E2F-0032-D350-9FACBF999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2" y="327026"/>
            <a:ext cx="11102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HK" altLang="zh-CN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VCSEL TRX Demo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HK" altLang="zh-CN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56-Gb/s PAM-4 VCSEL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HK" altLang="zh-CN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TX and RX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E57D7FE5-1E00-3D88-37EA-2427554A3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977900"/>
            <a:ext cx="3321050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A81C85CC-117D-2985-8353-5FF12275C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2801938"/>
            <a:ext cx="3322638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6F30583E-896D-3FB9-6CAA-B43317C2D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25" y="1446213"/>
            <a:ext cx="48752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HK" altLang="zh-CN" sz="2000" b="1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PAM4</a:t>
            </a:r>
            <a:r>
              <a:rPr lang="zh-CN" altLang="en-US" sz="2000" b="1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收发机芯片演示视频 </a:t>
            </a:r>
            <a:r>
              <a:rPr lang="en-HK" altLang="zh-CN" sz="2000" b="1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ESSCIRC 2023+VLSI2021 Fuzhan Li_</a:t>
            </a:r>
            <a:r>
              <a:rPr lang="zh-CN" altLang="en-US" sz="2000" b="1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哔哩哔哩</a:t>
            </a:r>
            <a:r>
              <a:rPr lang="en-US" altLang="zh-CN" sz="2000" b="1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_</a:t>
            </a:r>
            <a:r>
              <a:rPr lang="en-HK" altLang="zh-CN" sz="2000" b="1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bilibili</a:t>
            </a:r>
            <a:endParaRPr lang="en-HK" altLang="zh-CN" sz="20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178091-FEF5-5F80-5281-A35C50BDC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3652838"/>
            <a:ext cx="35083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12EC5A-7C41-0428-3398-4CECFAB90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650" y="941388"/>
            <a:ext cx="3321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HK" altLang="zh-CN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Link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7C66F9D8-E910-4DA8-D1E4-CB4354EAB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0075" y="2381250"/>
            <a:ext cx="3321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HK" altLang="zh-CN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QR code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77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656EEB2B-3CCC-B95A-03B2-7BA312230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2932113"/>
            <a:ext cx="1147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HK" altLang="zh-C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CMOS </a:t>
            </a:r>
            <a:r>
              <a:rPr lang="en-HK" altLang="zh-CN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mmWave</a:t>
            </a:r>
            <a:r>
              <a:rPr lang="en-HK" altLang="zh-C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Phased-Array IC</a:t>
            </a:r>
            <a:endParaRPr lang="en-HK" altLang="zh-CN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C4D5738-D59A-BF6F-8809-7CBF0D606E8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0DC084-B019-4D9B-9F16-CFA03FA10774}" type="datetime1">
              <a:rPr lang="zh-CN" altLang="en-US"/>
              <a:pPr>
                <a:defRPr/>
              </a:pPr>
              <a:t>2025/10/22</a:t>
            </a:fld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319A0-E424-5B2A-6645-B3BE759B9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5B89B-4106-4150-ABB7-EA3AFEDADF70}" type="slidenum">
              <a:rPr lang="zh-CN" altLang="en-US"/>
              <a:pPr>
                <a:defRPr/>
              </a:pPr>
              <a:t>15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6B6047-846D-EA98-8A0F-DEC31A40B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2" descr="Tipos de Satélites e suas Especificações - GeoInova">
            <a:extLst>
              <a:ext uri="{FF2B5EF4-FFF2-40B4-BE49-F238E27FC236}">
                <a16:creationId xmlns:a16="http://schemas.microsoft.com/office/drawing/2014/main" id="{AB5F79C5-3125-A839-1A23-9AF0D2F46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" y="3142721"/>
            <a:ext cx="3744913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4">
            <a:extLst>
              <a:ext uri="{FF2B5EF4-FFF2-40B4-BE49-F238E27FC236}">
                <a16:creationId xmlns:a16="http://schemas.microsoft.com/office/drawing/2014/main" id="{53884AE5-DA53-AA18-48D3-798A9C7C984F}"/>
              </a:ext>
            </a:extLst>
          </p:cNvPr>
          <p:cNvGrpSpPr>
            <a:grpSpLocks/>
          </p:cNvGrpSpPr>
          <p:nvPr/>
        </p:nvGrpSpPr>
        <p:grpSpPr bwMode="auto">
          <a:xfrm>
            <a:off x="4277519" y="956733"/>
            <a:ext cx="3636962" cy="5100638"/>
            <a:chOff x="958146" y="1746218"/>
            <a:chExt cx="2616489" cy="3734663"/>
          </a:xfrm>
        </p:grpSpPr>
        <p:pic>
          <p:nvPicPr>
            <p:cNvPr id="8" name="Picture 6" descr="A screenshot of a video&#10;&#10;Description automatically generated">
              <a:extLst>
                <a:ext uri="{FF2B5EF4-FFF2-40B4-BE49-F238E27FC236}">
                  <a16:creationId xmlns:a16="http://schemas.microsoft.com/office/drawing/2014/main" id="{47A14BE7-840A-F666-19F8-53CA6D31A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80" t="8778" r="18379" b="6624"/>
            <a:stretch>
              <a:fillRect/>
            </a:stretch>
          </p:blipFill>
          <p:spPr bwMode="auto">
            <a:xfrm>
              <a:off x="958146" y="1746218"/>
              <a:ext cx="2616489" cy="22548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62E264B6-367B-E2CD-4492-195C1D0A6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09" b="5292"/>
            <a:stretch>
              <a:fillRect/>
            </a:stretch>
          </p:blipFill>
          <p:spPr bwMode="auto">
            <a:xfrm>
              <a:off x="1081659" y="4177265"/>
              <a:ext cx="2369464" cy="13036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20">
              <a:extLst>
                <a:ext uri="{FF2B5EF4-FFF2-40B4-BE49-F238E27FC236}">
                  <a16:creationId xmlns:a16="http://schemas.microsoft.com/office/drawing/2014/main" id="{F38198E2-A40D-B382-7BB7-1265D26F69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1490" y="3064334"/>
              <a:ext cx="392873" cy="11391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21">
              <a:extLst>
                <a:ext uri="{FF2B5EF4-FFF2-40B4-BE49-F238E27FC236}">
                  <a16:creationId xmlns:a16="http://schemas.microsoft.com/office/drawing/2014/main" id="{D695B3A3-7194-AD9C-66A1-615CD1EB0A74}"/>
                </a:ext>
              </a:extLst>
            </p:cNvPr>
            <p:cNvCxnSpPr>
              <a:cxnSpLocks/>
            </p:cNvCxnSpPr>
            <p:nvPr/>
          </p:nvCxnSpPr>
          <p:spPr>
            <a:xfrm>
              <a:off x="1978017" y="2992268"/>
              <a:ext cx="1473274" cy="11844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9">
            <a:extLst>
              <a:ext uri="{FF2B5EF4-FFF2-40B4-BE49-F238E27FC236}">
                <a16:creationId xmlns:a16="http://schemas.microsoft.com/office/drawing/2014/main" id="{3829D77E-7DDD-7CD2-BF06-4D050CC3F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919" y="404283"/>
            <a:ext cx="3332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Starlink Ground Dish</a:t>
            </a:r>
          </a:p>
        </p:txBody>
      </p:sp>
      <p:pic>
        <p:nvPicPr>
          <p:cNvPr id="13" name="Picture 4" descr="Starlink Round Dish Teardown, Starlink Round Dish Teardown: step 1, image 1 of 1">
            <a:extLst>
              <a:ext uri="{FF2B5EF4-FFF2-40B4-BE49-F238E27FC236}">
                <a16:creationId xmlns:a16="http://schemas.microsoft.com/office/drawing/2014/main" id="{04F9893E-EC48-3882-5F34-3352FB846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" t="20007" r="5193" b="16486"/>
          <a:stretch>
            <a:fillRect/>
          </a:stretch>
        </p:blipFill>
        <p:spPr bwMode="auto">
          <a:xfrm>
            <a:off x="380206" y="956733"/>
            <a:ext cx="37052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9">
            <a:extLst>
              <a:ext uri="{FF2B5EF4-FFF2-40B4-BE49-F238E27FC236}">
                <a16:creationId xmlns:a16="http://schemas.microsoft.com/office/drawing/2014/main" id="{AC203051-7418-CF2C-DFCC-A8CAED4D6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781" y="404283"/>
            <a:ext cx="261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Starlink Satcom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4184CC9A-6106-4C73-D409-8623916C1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6569" y="1044046"/>
            <a:ext cx="4141787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2730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6858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>
                <a:latin typeface="Arial" panose="020B0604020202020204" pitchFamily="34" charset="0"/>
                <a:ea typeface="微软雅黑" panose="020B0503020204020204" pitchFamily="34" charset="-122"/>
              </a:rPr>
              <a:t> Mechanical satellite tracking employed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>
                <a:latin typeface="Arial" panose="020B0604020202020204" pitchFamily="34" charset="0"/>
                <a:ea typeface="微软雅黑" panose="020B0503020204020204" pitchFamily="34" charset="-122"/>
              </a:rPr>
              <a:t> Utilization of electrical and digital beamforming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>
                <a:latin typeface="Arial" panose="020B0604020202020204" pitchFamily="34" charset="0"/>
                <a:ea typeface="微软雅黑" panose="020B0503020204020204" pitchFamily="34" charset="-122"/>
              </a:rPr>
              <a:t> Architecture designed to minimize beamforming IC usage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>
                <a:latin typeface="Arial" panose="020B0604020202020204" pitchFamily="34" charset="0"/>
                <a:ea typeface="微软雅黑" panose="020B0503020204020204" pitchFamily="34" charset="-122"/>
              </a:rPr>
              <a:t> Focus on combining individual PAs and LNAs for gain enhancement</a:t>
            </a:r>
            <a:endParaRPr lang="zh-CN" altLang="en-US" sz="28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7943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EC0A1E2-A0F7-5F67-312A-E1FD83475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32D31B58-0183-6562-993D-BE7EEBD68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1248834"/>
            <a:ext cx="9213850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2792416-1192-BD3C-338D-2C1EB7EC0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65" y="350838"/>
            <a:ext cx="11420475" cy="83185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HK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</a:rPr>
              <a:t>A Ka-Band Phased-Array Tx SoC in 40nm CMOS</a:t>
            </a:r>
          </a:p>
        </p:txBody>
      </p:sp>
    </p:spTree>
    <p:extLst>
      <p:ext uri="{BB962C8B-B14F-4D97-AF65-F5344CB8AC3E}">
        <p14:creationId xmlns:p14="http://schemas.microsoft.com/office/powerpoint/2010/main" val="2701282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5EED00-E1E4-D3B6-5EB0-EB7E8C0A6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9C509E7-3361-1F01-C50E-87101B046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967" y="16669"/>
            <a:ext cx="8493125" cy="1100137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HK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</a:rPr>
              <a:t>A</a:t>
            </a:r>
            <a:r>
              <a:rPr lang="en-US" altLang="zh-CN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</a:rPr>
              <a:t>rea Efficiency Comparison</a:t>
            </a:r>
            <a:endParaRPr lang="en-HK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aHei" panose="020B0503020204020204" pitchFamily="34" charset="-122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5526BFC-CDF2-345B-E7B5-EA6A36AFF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494573" y="2822840"/>
            <a:ext cx="219233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7737546B-8F24-C403-AA82-D3D240252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9392" y="4709583"/>
            <a:ext cx="30511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HK" altLang="zh-CN" sz="2400" b="1">
                <a:latin typeface="Arial" panose="020B0604020202020204" pitchFamily="34" charset="0"/>
                <a:cs typeface="Arial" panose="020B0604020202020204" pitchFamily="34" charset="0"/>
              </a:rPr>
              <a:t>JSSC 2022, W band</a:t>
            </a:r>
          </a:p>
          <a:p>
            <a:pPr algn="ctr" eaLnBrk="1" hangingPunct="1"/>
            <a:r>
              <a:rPr lang="zh-CN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HK" altLang="zh-CN" sz="2400" b="1">
                <a:latin typeface="Arial" panose="020B0604020202020204" pitchFamily="34" charset="0"/>
                <a:cs typeface="Arial" panose="020B0604020202020204" pitchFamily="34" charset="0"/>
              </a:rPr>
              <a:t>2 x 2 mm</a:t>
            </a:r>
            <a:r>
              <a:rPr lang="en-HK" altLang="zh-CN" sz="2400" b="1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 eaLnBrk="1" hangingPunct="1"/>
            <a:r>
              <a:rPr lang="en-HK" altLang="zh-CN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w/o LO Gen.</a:t>
            </a:r>
          </a:p>
          <a:p>
            <a:pPr algn="ctr" eaLnBrk="1" hangingPunct="1"/>
            <a:endParaRPr lang="en-HK" altLang="zh-CN" sz="2400" b="1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0BA323D2-C507-897D-C2F1-A065A4340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392" y="2209271"/>
            <a:ext cx="2290763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A92635D7-B56A-9EE9-C04C-17C112D57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717" y="4701646"/>
            <a:ext cx="285115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HK" altLang="zh-CN" sz="2400" b="1">
                <a:latin typeface="Arial" panose="020B0604020202020204" pitchFamily="34" charset="0"/>
                <a:cs typeface="Arial" panose="020B0604020202020204" pitchFamily="34" charset="0"/>
              </a:rPr>
              <a:t>This work, 28 GHz</a:t>
            </a:r>
          </a:p>
          <a:p>
            <a:pPr algn="ctr" eaLnBrk="1" hangingPunct="1"/>
            <a:r>
              <a:rPr lang="zh-CN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HK" altLang="zh-CN" sz="2400" b="1">
                <a:latin typeface="Arial" panose="020B0604020202020204" pitchFamily="34" charset="0"/>
                <a:cs typeface="Arial" panose="020B0604020202020204" pitchFamily="34" charset="0"/>
              </a:rPr>
              <a:t>1.87 x 1.16 mm</a:t>
            </a:r>
            <a:r>
              <a:rPr lang="en-HK" altLang="zh-CN" sz="2400" b="1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 eaLnBrk="1" hangingPunct="1"/>
            <a:r>
              <a:rPr lang="en-HK" altLang="zh-CN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 Gen</a:t>
            </a:r>
          </a:p>
          <a:p>
            <a:pPr algn="ctr" eaLnBrk="1" hangingPunct="1"/>
            <a:endParaRPr lang="en-HK" altLang="zh-CN" sz="2400" b="1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D12816CB-BF8F-8409-4EDC-8248E9D4D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442" y="1442508"/>
            <a:ext cx="1614488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A471E402-4555-85CC-8396-6260F84E3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655" y="4701646"/>
            <a:ext cx="29924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HK" altLang="zh-CN" sz="2400" b="1">
                <a:latin typeface="Arial" panose="020B0604020202020204" pitchFamily="34" charset="0"/>
                <a:cs typeface="Arial" panose="020B0604020202020204" pitchFamily="34" charset="0"/>
              </a:rPr>
              <a:t>JSSC 2010, 60</a:t>
            </a:r>
            <a:r>
              <a:rPr lang="en-US" altLang="zh-CN" sz="2400" b="1">
                <a:latin typeface="Arial" panose="020B0604020202020204" pitchFamily="34" charset="0"/>
                <a:cs typeface="Arial" panose="020B0604020202020204" pitchFamily="34" charset="0"/>
              </a:rPr>
              <a:t> GHz</a:t>
            </a:r>
            <a:endParaRPr lang="en-HK" altLang="zh-CN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zh-CN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HK" altLang="zh-CN" sz="2400" b="1">
                <a:latin typeface="Arial" panose="020B0604020202020204" pitchFamily="34" charset="0"/>
                <a:cs typeface="Arial" panose="020B0604020202020204" pitchFamily="34" charset="0"/>
              </a:rPr>
              <a:t>2.9 x 1.4 mm</a:t>
            </a:r>
            <a:r>
              <a:rPr lang="en-HK" altLang="zh-CN" sz="2400" b="1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 eaLnBrk="1" hangingPunct="1"/>
            <a:r>
              <a:rPr lang="en-HK" altLang="zh-CN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w/o LO Gen.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A9BAB2AB-11A7-F422-B3F8-5E7CE76F8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" y="653521"/>
            <a:ext cx="2439988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4">
            <a:extLst>
              <a:ext uri="{FF2B5EF4-FFF2-40B4-BE49-F238E27FC236}">
                <a16:creationId xmlns:a16="http://schemas.microsoft.com/office/drawing/2014/main" id="{8C1DF1F9-69B6-78C8-43AE-E71DD2CDBEED}"/>
              </a:ext>
            </a:extLst>
          </p:cNvPr>
          <p:cNvSpPr txBox="1">
            <a:spLocks/>
          </p:cNvSpPr>
          <p:nvPr/>
        </p:nvSpPr>
        <p:spPr>
          <a:xfrm>
            <a:off x="9190567" y="587798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49F2E501-FE05-126E-35AF-B30DB6456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42" y="4677833"/>
            <a:ext cx="3006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HK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TMTT 2021, 38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 GHz</a:t>
            </a:r>
            <a:endParaRPr lang="en-HK" altLang="zh-C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zh-CN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HK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4.3 x 2.2 mm</a:t>
            </a:r>
            <a:r>
              <a:rPr lang="en-HK" altLang="zh-CN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 eaLnBrk="1" hangingPunct="1"/>
            <a:r>
              <a:rPr lang="en-HK" altLang="zh-C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w/o LO Gen.</a:t>
            </a:r>
          </a:p>
        </p:txBody>
      </p:sp>
    </p:spTree>
    <p:extLst>
      <p:ext uri="{BB962C8B-B14F-4D97-AF65-F5344CB8AC3E}">
        <p14:creationId xmlns:p14="http://schemas.microsoft.com/office/powerpoint/2010/main" val="2060508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2A4FA-3781-5984-96C3-39F34E956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22921-EF29-EEAD-9A3A-BBDDEA5D6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563" indent="-273050">
              <a:lnSpc>
                <a:spcPct val="150000"/>
              </a:lnSpc>
              <a:spcBef>
                <a:spcPts val="563"/>
              </a:spcBef>
            </a:pPr>
            <a:r>
              <a:rPr lang="en-US" altLang="zh-CN" b="1" dirty="0"/>
              <a:t>Optical, Wireless, and Optical Wireless – What? Why?</a:t>
            </a:r>
          </a:p>
          <a:p>
            <a:pPr marL="182563" indent="-273050">
              <a:lnSpc>
                <a:spcPct val="150000"/>
              </a:lnSpc>
              <a:spcBef>
                <a:spcPts val="563"/>
              </a:spcBef>
            </a:pPr>
            <a:r>
              <a:rPr lang="en-US" altLang="zh-CN" b="1" dirty="0"/>
              <a:t>Optical-Electronic Integrated Circuit (OEIC) </a:t>
            </a:r>
          </a:p>
          <a:p>
            <a:pPr marL="182563" indent="-273050">
              <a:lnSpc>
                <a:spcPct val="150000"/>
              </a:lnSpc>
              <a:spcBef>
                <a:spcPts val="563"/>
              </a:spcBef>
            </a:pPr>
            <a:r>
              <a:rPr lang="en-US" altLang="zh-CN" b="1" dirty="0"/>
              <a:t>CMOS </a:t>
            </a:r>
            <a:r>
              <a:rPr lang="en-US" altLang="zh-CN" b="1" dirty="0" err="1"/>
              <a:t>mmWave</a:t>
            </a:r>
            <a:r>
              <a:rPr lang="en-US" altLang="zh-CN" b="1" dirty="0"/>
              <a:t> Phased-Array IC</a:t>
            </a:r>
          </a:p>
          <a:p>
            <a:pPr marL="182563" indent="-273050">
              <a:lnSpc>
                <a:spcPct val="150000"/>
              </a:lnSpc>
              <a:spcBef>
                <a:spcPts val="563"/>
              </a:spcBef>
            </a:pPr>
            <a:r>
              <a:rPr lang="en-US" altLang="zh-CN" b="1" dirty="0"/>
              <a:t>High-SPLIQ IC for 6G Era</a:t>
            </a:r>
          </a:p>
          <a:p>
            <a:pPr marL="182563" indent="-273050">
              <a:lnSpc>
                <a:spcPct val="150000"/>
              </a:lnSpc>
              <a:spcBef>
                <a:spcPts val="563"/>
              </a:spcBef>
            </a:pPr>
            <a:r>
              <a:rPr lang="en-US" altLang="zh-CN" b="1" dirty="0"/>
              <a:t>New Potential Applications in the 6G Era</a:t>
            </a:r>
          </a:p>
          <a:p>
            <a:pPr marL="182563" indent="-273050">
              <a:lnSpc>
                <a:spcPct val="150000"/>
              </a:lnSpc>
              <a:spcBef>
                <a:spcPts val="563"/>
              </a:spcBef>
            </a:pPr>
            <a:r>
              <a:rPr lang="en-US" altLang="zh-CN" b="1" dirty="0"/>
              <a:t>Summary</a:t>
            </a:r>
          </a:p>
          <a:p>
            <a:endParaRPr lang="en-HK" b="1" dirty="0"/>
          </a:p>
          <a:p>
            <a:endParaRPr lang="en-HK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EA67E-FC8F-5126-5479-B051DE8EC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8400" y="6416676"/>
            <a:ext cx="3251200" cy="365125"/>
          </a:xfrm>
        </p:spPr>
        <p:txBody>
          <a:bodyPr/>
          <a:lstStyle/>
          <a:p>
            <a:r>
              <a:rPr lang="en-US" dirty="0"/>
              <a:t>Slide </a:t>
            </a:r>
            <a:fld id="{43D13783-42DA-4D39-B1EE-338536AF036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24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281F01-BA08-4C2D-9294-F9A508368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AC1FA34-85C1-0608-9099-37F1F57B3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88" y="510646"/>
            <a:ext cx="7397750" cy="454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1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08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247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12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273050">
              <a:spcBef>
                <a:spcPts val="563"/>
              </a:spcBef>
            </a:pPr>
            <a:r>
              <a:rPr lang="en-HK" altLang="zh-CN">
                <a:solidFill>
                  <a:srgbClr val="FF0000"/>
                </a:solidFill>
              </a:rPr>
              <a:t>P</a:t>
            </a:r>
            <a:r>
              <a:rPr lang="en-US" altLang="zh-CN">
                <a:solidFill>
                  <a:srgbClr val="FF0000"/>
                </a:solidFill>
              </a:rPr>
              <a:t>hase Shift and Gain Control</a:t>
            </a:r>
            <a:r>
              <a:rPr lang="en-HK" altLang="zh-CN">
                <a:solidFill>
                  <a:srgbClr val="FF0000"/>
                </a:solidFill>
              </a:rPr>
              <a:t> Demo</a:t>
            </a:r>
          </a:p>
          <a:p>
            <a:pPr lvl="1">
              <a:spcBef>
                <a:spcPts val="563"/>
              </a:spcBef>
            </a:pPr>
            <a:r>
              <a:rPr lang="en-HK" altLang="zh-CN" b="1" i="1" u="sng">
                <a:solidFill>
                  <a:srgbClr val="FF0000"/>
                </a:solidFill>
              </a:rPr>
              <a:t>Orthogonal</a:t>
            </a:r>
            <a:r>
              <a:rPr lang="en-HK" altLang="zh-CN" b="1">
                <a:solidFill>
                  <a:srgbClr val="FF0000"/>
                </a:solidFill>
              </a:rPr>
              <a:t> phase shift and gain control</a:t>
            </a:r>
          </a:p>
        </p:txBody>
      </p:sp>
      <p:pic>
        <p:nvPicPr>
          <p:cNvPr id="6" name="Ka频段中频本振相控阵——相位幅度控制及调制信号测试">
            <a:hlinkClick r:id="" action="ppaction://media"/>
            <a:extLst>
              <a:ext uri="{FF2B5EF4-FFF2-40B4-BE49-F238E27FC236}">
                <a16:creationId xmlns:a16="http://schemas.microsoft.com/office/drawing/2014/main" id="{69F08F4C-C13F-A2A9-EB27-F4DB8DA7D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1529821"/>
            <a:ext cx="7354887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 graph of a waveform&#10;&#10;Description automatically generated">
            <a:extLst>
              <a:ext uri="{FF2B5EF4-FFF2-40B4-BE49-F238E27FC236}">
                <a16:creationId xmlns:a16="http://schemas.microsoft.com/office/drawing/2014/main" id="{19FBD4AE-BE00-A711-CB0B-23692D2EE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213" y="355071"/>
            <a:ext cx="3321050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A graph of a waveform&#10;&#10;Description automatically generated">
            <a:extLst>
              <a:ext uri="{FF2B5EF4-FFF2-40B4-BE49-F238E27FC236}">
                <a16:creationId xmlns:a16="http://schemas.microsoft.com/office/drawing/2014/main" id="{9BA03BBE-25F0-F069-A371-21FB61C20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213" y="3177646"/>
            <a:ext cx="33210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14">
            <a:extLst>
              <a:ext uri="{FF2B5EF4-FFF2-40B4-BE49-F238E27FC236}">
                <a16:creationId xmlns:a16="http://schemas.microsoft.com/office/drawing/2014/main" id="{EA8B873A-6FB0-8817-49A3-27507E1D6C88}"/>
              </a:ext>
            </a:extLst>
          </p:cNvPr>
          <p:cNvCxnSpPr/>
          <p:nvPr/>
        </p:nvCxnSpPr>
        <p:spPr>
          <a:xfrm>
            <a:off x="8847138" y="699659"/>
            <a:ext cx="2425700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A2FB4D31-5D99-4072-1E09-B04E8A67274E}"/>
              </a:ext>
            </a:extLst>
          </p:cNvPr>
          <p:cNvCxnSpPr/>
          <p:nvPr/>
        </p:nvCxnSpPr>
        <p:spPr>
          <a:xfrm>
            <a:off x="8847138" y="2407809"/>
            <a:ext cx="2425700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6">
            <a:extLst>
              <a:ext uri="{FF2B5EF4-FFF2-40B4-BE49-F238E27FC236}">
                <a16:creationId xmlns:a16="http://schemas.microsoft.com/office/drawing/2014/main" id="{921B7562-0293-EBB7-FE35-9C761C1D11AE}"/>
              </a:ext>
            </a:extLst>
          </p:cNvPr>
          <p:cNvCxnSpPr>
            <a:cxnSpLocks/>
          </p:cNvCxnSpPr>
          <p:nvPr/>
        </p:nvCxnSpPr>
        <p:spPr>
          <a:xfrm>
            <a:off x="9291638" y="3480959"/>
            <a:ext cx="0" cy="183197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9">
            <a:extLst>
              <a:ext uri="{FF2B5EF4-FFF2-40B4-BE49-F238E27FC236}">
                <a16:creationId xmlns:a16="http://schemas.microsoft.com/office/drawing/2014/main" id="{37D29145-03A3-8BF9-1AEA-B7D581FE4180}"/>
              </a:ext>
            </a:extLst>
          </p:cNvPr>
          <p:cNvCxnSpPr>
            <a:cxnSpLocks/>
          </p:cNvCxnSpPr>
          <p:nvPr/>
        </p:nvCxnSpPr>
        <p:spPr>
          <a:xfrm>
            <a:off x="10485438" y="3480959"/>
            <a:ext cx="0" cy="183197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0">
            <a:extLst>
              <a:ext uri="{FF2B5EF4-FFF2-40B4-BE49-F238E27FC236}">
                <a16:creationId xmlns:a16="http://schemas.microsoft.com/office/drawing/2014/main" id="{49F023A8-8935-C651-CD7E-2E4358870973}"/>
              </a:ext>
            </a:extLst>
          </p:cNvPr>
          <p:cNvCxnSpPr>
            <a:cxnSpLocks/>
          </p:cNvCxnSpPr>
          <p:nvPr/>
        </p:nvCxnSpPr>
        <p:spPr>
          <a:xfrm>
            <a:off x="9874250" y="3480959"/>
            <a:ext cx="0" cy="183197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1">
            <a:extLst>
              <a:ext uri="{FF2B5EF4-FFF2-40B4-BE49-F238E27FC236}">
                <a16:creationId xmlns:a16="http://schemas.microsoft.com/office/drawing/2014/main" id="{96DFF3FC-1F1A-9560-7D50-FB66BD5B2594}"/>
              </a:ext>
            </a:extLst>
          </p:cNvPr>
          <p:cNvCxnSpPr>
            <a:cxnSpLocks/>
          </p:cNvCxnSpPr>
          <p:nvPr/>
        </p:nvCxnSpPr>
        <p:spPr>
          <a:xfrm>
            <a:off x="11058525" y="3480959"/>
            <a:ext cx="0" cy="183197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897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196CCC4-9D7E-ACA6-A4A6-5CB7917F69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ABEA89E-AB09-AFA0-3053-BD5512A49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61" y="500063"/>
            <a:ext cx="4548014" cy="50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1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08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247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12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273050">
              <a:spcBef>
                <a:spcPts val="563"/>
              </a:spcBef>
            </a:pPr>
            <a:r>
              <a:rPr lang="en-HK" altLang="zh-CN">
                <a:solidFill>
                  <a:srgbClr val="FF0000"/>
                </a:solidFill>
              </a:rPr>
              <a:t>B</a:t>
            </a:r>
            <a:r>
              <a:rPr lang="en-US" altLang="zh-CN">
                <a:solidFill>
                  <a:srgbClr val="FF0000"/>
                </a:solidFill>
              </a:rPr>
              <a:t>eamsteering Demo</a:t>
            </a:r>
            <a:endParaRPr lang="en-HK" altLang="zh-CN">
              <a:solidFill>
                <a:srgbClr val="FF0000"/>
              </a:solidFill>
            </a:endParaRPr>
          </a:p>
        </p:txBody>
      </p:sp>
      <p:pic>
        <p:nvPicPr>
          <p:cNvPr id="6" name="Picture 4" descr="A diagram of a circular object with different colored lines&#10;&#10;Description automatically generated">
            <a:extLst>
              <a:ext uri="{FF2B5EF4-FFF2-40B4-BE49-F238E27FC236}">
                <a16:creationId xmlns:a16="http://schemas.microsoft.com/office/drawing/2014/main" id="{39743798-BAB1-39D8-D03D-F0E249FC3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922" y="500063"/>
            <a:ext cx="3960677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097A4BE-2E24-9353-D301-3E0D3044F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53"/>
          <a:stretch>
            <a:fillRect/>
          </a:stretch>
        </p:blipFill>
        <p:spPr bwMode="auto">
          <a:xfrm>
            <a:off x="8298790" y="3197225"/>
            <a:ext cx="374081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a频段中频本振相控阵——波束定向测试">
            <a:hlinkClick r:id="" action="ppaction://media"/>
            <a:extLst>
              <a:ext uri="{FF2B5EF4-FFF2-40B4-BE49-F238E27FC236}">
                <a16:creationId xmlns:a16="http://schemas.microsoft.com/office/drawing/2014/main" id="{947BAA6D-51BD-14A1-7707-014D1F1C8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287463"/>
            <a:ext cx="7619999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678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4F2182-638A-4659-872F-93B585CD8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970463-2501-6BCB-8854-72F08F9A1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050"/>
            <a:ext cx="10515600" cy="83343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HK" altLang="zh-CN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</a:rPr>
              <a:t>Ka-Band Cascaded QPLL</a:t>
            </a:r>
            <a:endParaRPr lang="en-HK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aHei" panose="020B0503020204020204" pitchFamily="34" charset="-122"/>
            </a:endParaRPr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id="{72ADC641-A574-272B-79EA-CE412F4EA1A9}"/>
              </a:ext>
            </a:extLst>
          </p:cNvPr>
          <p:cNvCxnSpPr>
            <a:cxnSpLocks/>
          </p:cNvCxnSpPr>
          <p:nvPr/>
        </p:nvCxnSpPr>
        <p:spPr>
          <a:xfrm>
            <a:off x="5510213" y="1212850"/>
            <a:ext cx="0" cy="471646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row: Right 4">
            <a:extLst>
              <a:ext uri="{FF2B5EF4-FFF2-40B4-BE49-F238E27FC236}">
                <a16:creationId xmlns:a16="http://schemas.microsoft.com/office/drawing/2014/main" id="{95C1B0EE-D59E-F48E-4217-2F277462DD37}"/>
              </a:ext>
            </a:extLst>
          </p:cNvPr>
          <p:cNvSpPr/>
          <p:nvPr/>
        </p:nvSpPr>
        <p:spPr>
          <a:xfrm>
            <a:off x="5051425" y="1670050"/>
            <a:ext cx="730250" cy="617538"/>
          </a:xfrm>
          <a:prstGeom prst="rightArrow">
            <a:avLst>
              <a:gd name="adj1" fmla="val 52223"/>
              <a:gd name="adj2" fmla="val 3285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HK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12A3BA32-AAAE-573C-8293-0E3FCF3E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813050"/>
            <a:ext cx="4333875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5DDFC4D1-9666-CAE7-CA0B-42E1F5423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2787650"/>
            <a:ext cx="4538662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304E9D2A-05EE-6402-25DC-D24C599A9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1103313"/>
            <a:ext cx="3638550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9AC585B3-500B-0CAB-9D6D-4BB906AAE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1139825"/>
            <a:ext cx="5608637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87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C18D777-69AB-90D5-954C-EDFCDC3EF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808BFE-9676-BFC8-C892-BF89C9910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738"/>
            <a:ext cx="10515600" cy="8318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HK" altLang="zh-CN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</a:rPr>
              <a:t>28GHz Dual-Loop PLL Architecture</a:t>
            </a:r>
            <a:endParaRPr lang="en-HK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aHei" panose="020B0503020204020204" pitchFamily="34" charset="-122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14375B8-B6D9-54ED-B61A-8FE472060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49363"/>
            <a:ext cx="112522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63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A89F7A-D0C1-C3CB-1EBF-62ABDE755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564993B-80EF-35B3-0E59-7033B562EBEB}"/>
              </a:ext>
            </a:extLst>
          </p:cNvPr>
          <p:cNvSpPr>
            <a:spLocks noGrp="1"/>
          </p:cNvSpPr>
          <p:nvPr/>
        </p:nvSpPr>
        <p:spPr bwMode="auto">
          <a:xfrm>
            <a:off x="702998" y="277283"/>
            <a:ext cx="10515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CN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</a:rPr>
              <a:t>Experimental Results</a:t>
            </a:r>
            <a:endParaRPr lang="en-HK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aHei" panose="020B0503020204020204" pitchFamily="34" charset="-122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AFBDDFD-55AE-F58C-F7C5-8821A3965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11" y="1223433"/>
            <a:ext cx="4268787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HK" altLang="zh-CN" sz="2800" b="1">
                <a:latin typeface="Arial" panose="020B0604020202020204" pitchFamily="34" charset="0"/>
                <a:cs typeface="Arial" panose="020B0604020202020204" pitchFamily="34" charset="0"/>
              </a:rPr>
              <a:t>The 1</a:t>
            </a:r>
            <a:r>
              <a:rPr lang="en-HK" altLang="zh-CN" sz="2800" b="1" baseline="3000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HK" altLang="zh-CN" sz="2800" b="1">
                <a:latin typeface="Arial" panose="020B0604020202020204" pitchFamily="34" charset="0"/>
                <a:cs typeface="Arial" panose="020B0604020202020204" pitchFamily="34" charset="0"/>
              </a:rPr>
              <a:t>-stage RF SSPLL dominates the overall jitter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HK" altLang="zh-CN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HK" altLang="zh-CN" sz="2400" b="1" baseline="30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HK" altLang="zh-CN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-stage</a:t>
            </a:r>
            <a:r>
              <a:rPr lang="en-HK" altLang="zh-CN" sz="2400" b="1">
                <a:latin typeface="Arial" panose="020B0604020202020204" pitchFamily="34" charset="0"/>
                <a:cs typeface="Arial" panose="020B0604020202020204" pitchFamily="34" charset="0"/>
              </a:rPr>
              <a:t> contributes </a:t>
            </a:r>
            <a:r>
              <a:rPr lang="en-HK" altLang="zh-CN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54.4-fs</a:t>
            </a:r>
            <a:r>
              <a:rPr lang="en-HK" altLang="zh-CN" sz="2400" b="1">
                <a:latin typeface="Arial" panose="020B0604020202020204" pitchFamily="34" charset="0"/>
                <a:cs typeface="Arial" panose="020B0604020202020204" pitchFamily="34" charset="0"/>
              </a:rPr>
              <a:t> out of 56.8-fs total rms jitter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400" b="1">
                <a:latin typeface="Arial" panose="020B0604020202020204" pitchFamily="34" charset="0"/>
                <a:cs typeface="Arial" panose="020B0604020202020204" pitchFamily="34" charset="0"/>
              </a:rPr>
              <a:t>High frequency </a:t>
            </a:r>
            <a:r>
              <a:rPr lang="en-HK" altLang="zh-CN" sz="2400" b="1">
                <a:latin typeface="Arial" panose="020B0604020202020204" pitchFamily="34" charset="0"/>
                <a:cs typeface="Arial" panose="020B0604020202020204" pitchFamily="34" charset="0"/>
              </a:rPr>
              <a:t>VCO phase noise is sufficiently attenuated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HK" altLang="zh-CN" sz="2400" b="1">
                <a:latin typeface="Arial" panose="020B0604020202020204" pitchFamily="34" charset="0"/>
                <a:cs typeface="Arial" panose="020B0604020202020204" pitchFamily="34" charset="0"/>
              </a:rPr>
              <a:t>Over 1 kHz to 100 MHz range, QVCO PN profile is well above QPLL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858245A-FE96-EAD4-25A4-8D1119052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98" y="1312333"/>
            <a:ext cx="7578725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969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8D650D-8190-FCB9-3E01-044545697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96DB16-5072-AF2D-0A92-30F6A3944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011"/>
            <a:ext cx="10515600" cy="442912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HK" altLang="zh-CN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  <a:cs typeface="Arial"/>
              </a:rPr>
              <a:t>Performance Comparison</a:t>
            </a:r>
            <a:endParaRPr lang="zh-CN" alt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icrosoft YaHei"/>
              <a:cs typeface="Arial"/>
            </a:endParaRPr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D5BB1FBA-8753-D785-556E-6E52866A78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458907"/>
              </p:ext>
            </p:extLst>
          </p:nvPr>
        </p:nvGraphicFramePr>
        <p:xfrm>
          <a:off x="203200" y="790573"/>
          <a:ext cx="11785600" cy="4989514"/>
        </p:xfrm>
        <a:graphic>
          <a:graphicData uri="http://schemas.openxmlformats.org/drawingml/2006/table">
            <a:tbl>
              <a:tblPr/>
              <a:tblGrid>
                <a:gridCol w="164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501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Hu ISSCC20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EK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JSSC18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Yang ISSCC22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Du 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VLSI21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Kim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JSSC19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Liao 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JSSC20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This work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1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Tech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28nm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28nm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7nm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28nm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65nm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45nm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40nm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55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Arch.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CS + Harmonic extraction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Single-stage 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Harmonic mixing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Harmonic extraction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Cascaded SS+QILO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Cascaded RSPLL+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ILFM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Cascaded SS+DP-SS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01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Freq. (GHz)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21.71~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26.49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23.3~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30.2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25~28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24~31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28~31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33.6~36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24.0~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29.8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11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Freq. range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19.3%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25.8%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11.3%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25%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10.1%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6.9%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21.4%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11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Ref. (MHz)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250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491.5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74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50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100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80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250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411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Jitter (fs)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75.89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(10k~30M)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114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88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199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(10k~30M)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76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(1k~30M)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251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(10k~10M)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56.8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(1k~30M)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11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Spur </a:t>
                      </a: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(dB)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-45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-65.1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-61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-65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-58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-60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-55.6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11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Pdc </a:t>
                      </a: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(mW)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16.5 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31 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12.9 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11.5 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41.8 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20.6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42. 1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11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FoM</a:t>
                      </a:r>
                      <a:r>
                        <a:rPr kumimoji="0" lang="en-US" altLang="zh-CN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jitter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 (dB)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-250.2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-244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-250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-243.3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-246.1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-238.9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-248.6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501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FoM</a:t>
                      </a:r>
                      <a:r>
                        <a:rPr kumimoji="0" lang="en-US" altLang="zh-CN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jitter-N 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(dB)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-270.4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-261.2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-275.8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-270.9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-270.7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-265.3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-269.1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211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Area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0.5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N. M.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0.24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0.3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0.32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0.41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B0400000000000000" pitchFamily="49" charset="-128"/>
                          <a:cs typeface="Arial" panose="020B0604020202020204" pitchFamily="34" charset="0"/>
                        </a:rPr>
                        <a:t>0.4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B0400000000000000" pitchFamily="49" charset="-128"/>
                        <a:cs typeface="Arial" panose="020B0604020202020204" pitchFamily="34" charset="0"/>
                      </a:endParaRPr>
                    </a:p>
                  </a:txBody>
                  <a:tcPr marL="18288" marR="18913" marT="1828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矩形: 圆角 7">
            <a:extLst>
              <a:ext uri="{FF2B5EF4-FFF2-40B4-BE49-F238E27FC236}">
                <a16:creationId xmlns:a16="http://schemas.microsoft.com/office/drawing/2014/main" id="{F5B0ED09-60C6-C210-6EE0-570D5F5B3F65}"/>
              </a:ext>
            </a:extLst>
          </p:cNvPr>
          <p:cNvSpPr/>
          <p:nvPr/>
        </p:nvSpPr>
        <p:spPr>
          <a:xfrm>
            <a:off x="10496550" y="790573"/>
            <a:ext cx="1531938" cy="49911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30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BBC6547A-9F5B-1A21-D055-839D7A515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2932113"/>
            <a:ext cx="1147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zh-C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High-SPLIQ IC </a:t>
            </a:r>
            <a:br>
              <a:rPr lang="en-US" altLang="zh-C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Needed for the New Era</a:t>
            </a:r>
            <a:endParaRPr lang="en-HK" altLang="zh-CN" sz="4800" b="1">
              <a:solidFill>
                <a:schemeClr val="bg1"/>
              </a:solidFill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HK" altLang="zh-CN" sz="4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HK" altLang="zh-CN" sz="4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886C55D-E8B3-598B-1AB0-47E176A6E27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291F758-B4EE-4811-99E9-21325DD73E54}" type="datetime1">
              <a:rPr lang="zh-CN" altLang="en-US"/>
              <a:pPr>
                <a:defRPr/>
              </a:pPr>
              <a:t>2025/10/22</a:t>
            </a:fld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6D450-838B-DB86-826A-FAF0CA30B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451668-18A9-4433-82BB-11A6E80B9CA6}" type="slidenum">
              <a:rPr lang="zh-CN" altLang="en-US"/>
              <a:pPr>
                <a:defRPr/>
              </a:pPr>
              <a:t>25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C48BCA-793D-9B10-626D-031A454A3E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26</a:t>
            </a:fld>
            <a:endParaRPr lang="en-US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FDA4FD0-CE5F-62D6-E322-F77D846AEAF0}"/>
              </a:ext>
            </a:extLst>
          </p:cNvPr>
          <p:cNvCxnSpPr>
            <a:cxnSpLocks/>
          </p:cNvCxnSpPr>
          <p:nvPr/>
        </p:nvCxnSpPr>
        <p:spPr>
          <a:xfrm flipV="1">
            <a:off x="7344305" y="1411817"/>
            <a:ext cx="0" cy="338931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AF451DBA-1FDF-1FFB-665A-66079ECAC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r="2644"/>
          <a:stretch>
            <a:fillRect/>
          </a:stretch>
        </p:blipFill>
        <p:spPr bwMode="auto">
          <a:xfrm>
            <a:off x="7585605" y="708555"/>
            <a:ext cx="445399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rrow: Bent 1036">
            <a:extLst>
              <a:ext uri="{FF2B5EF4-FFF2-40B4-BE49-F238E27FC236}">
                <a16:creationId xmlns:a16="http://schemas.microsoft.com/office/drawing/2014/main" id="{2D8081CC-7A16-F7D5-3209-E4B109135839}"/>
              </a:ext>
            </a:extLst>
          </p:cNvPr>
          <p:cNvSpPr/>
          <p:nvPr/>
        </p:nvSpPr>
        <p:spPr>
          <a:xfrm rot="5400000" flipH="1">
            <a:off x="5552760" y="3185900"/>
            <a:ext cx="1685925" cy="846035"/>
          </a:xfrm>
          <a:prstGeom prst="bentArrow">
            <a:avLst>
              <a:gd name="adj1" fmla="val 25000"/>
              <a:gd name="adj2" fmla="val 23068"/>
              <a:gd name="adj3" fmla="val 25000"/>
              <a:gd name="adj4" fmla="val 43750"/>
            </a:avLst>
          </a:prstGeom>
          <a:solidFill>
            <a:srgbClr val="FFC00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defTabSz="914377" eaLnBrk="1" hangingPunct="1">
              <a:defRPr/>
            </a:pPr>
            <a:endParaRPr lang="en-US" sz="1200">
              <a:solidFill>
                <a:srgbClr val="000000"/>
              </a:solidFill>
              <a:latin typeface="Gill Sans" charset="0"/>
              <a:ea typeface="+mn-ea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6F2707A-B995-3578-C458-A6B4B75BB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b="2943"/>
          <a:stretch>
            <a:fillRect/>
          </a:stretch>
        </p:blipFill>
        <p:spPr bwMode="auto">
          <a:xfrm>
            <a:off x="2415117" y="630767"/>
            <a:ext cx="3596023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rrow: Right 1037">
            <a:extLst>
              <a:ext uri="{FF2B5EF4-FFF2-40B4-BE49-F238E27FC236}">
                <a16:creationId xmlns:a16="http://schemas.microsoft.com/office/drawing/2014/main" id="{323188D8-19F3-7CD3-9E58-CE13A9006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0767" y="2834217"/>
            <a:ext cx="608787" cy="371475"/>
          </a:xfrm>
          <a:prstGeom prst="rightArrow">
            <a:avLst>
              <a:gd name="adj1" fmla="val 50000"/>
              <a:gd name="adj2" fmla="val 50007"/>
            </a:avLst>
          </a:prstGeom>
          <a:solidFill>
            <a:srgbClr val="FFC00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endParaRPr lang="en-US" altLang="zh-CN" sz="1200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038B60A3-F658-4EA0-6BF2-DD3E4F952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605" y="2273830"/>
            <a:ext cx="2077039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377" eaLnBrk="1" hangingPunct="1">
              <a:defRPr/>
            </a:pPr>
            <a:r>
              <a:rPr lang="en-US" altLang="en-US" sz="1333" b="0" dirty="0">
                <a:solidFill>
                  <a:srgbClr val="000000"/>
                </a:solidFill>
                <a:latin typeface="Arial" charset="0"/>
                <a:ea typeface="ＭＳ Ｐゴシック"/>
                <a:cs typeface="Arial"/>
              </a:rPr>
              <a:t> J. Albrecht </a:t>
            </a:r>
            <a:r>
              <a:rPr lang="en-US" altLang="en-US" sz="1333" b="0" i="1" dirty="0">
                <a:solidFill>
                  <a:srgbClr val="000000"/>
                </a:solidFill>
                <a:latin typeface="Arial" charset="0"/>
                <a:ea typeface="ＭＳ Ｐゴシック"/>
                <a:cs typeface="Arial"/>
              </a:rPr>
              <a:t>et al.</a:t>
            </a:r>
            <a:r>
              <a:rPr lang="en-US" altLang="en-US" sz="1333" b="0" dirty="0">
                <a:solidFill>
                  <a:srgbClr val="000000"/>
                </a:solidFill>
                <a:latin typeface="Arial" charset="0"/>
                <a:ea typeface="ＭＳ Ｐゴシック"/>
                <a:cs typeface="Arial"/>
              </a:rPr>
              <a:t>, IEEE CSICS (2010).</a:t>
            </a:r>
          </a:p>
        </p:txBody>
      </p:sp>
      <p:pic>
        <p:nvPicPr>
          <p:cNvPr id="11" name="Picture 124">
            <a:extLst>
              <a:ext uri="{FF2B5EF4-FFF2-40B4-BE49-F238E27FC236}">
                <a16:creationId xmlns:a16="http://schemas.microsoft.com/office/drawing/2014/main" id="{5192E195-2FAE-4D0B-662C-E638E9FDA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355" y="3177117"/>
            <a:ext cx="3312519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正方形/長方形 9">
            <a:extLst>
              <a:ext uri="{FF2B5EF4-FFF2-40B4-BE49-F238E27FC236}">
                <a16:creationId xmlns:a16="http://schemas.microsoft.com/office/drawing/2014/main" id="{FAA1C86A-F538-1AC5-C69A-B26BEC54E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605" y="4788430"/>
            <a:ext cx="2247141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fi-FI" altLang="ja-JP" sz="13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I. C. Kizilyalli </a:t>
            </a:r>
            <a:r>
              <a:rPr lang="fi-FI" altLang="ja-JP" sz="1300" i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et al.</a:t>
            </a:r>
            <a:r>
              <a:rPr lang="fi-FI" altLang="ja-JP" sz="13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zh-CN" sz="13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</a:t>
            </a:r>
            <a:r>
              <a:rPr lang="fi-FI" altLang="ja-JP" sz="13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Wide band-gap semiconductor based power electronics for energy efficiency</a:t>
            </a:r>
            <a:r>
              <a:rPr lang="en-US" altLang="zh-CN" sz="13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” (ARPA-E, Washington DC, 2018)</a:t>
            </a:r>
            <a:endParaRPr lang="fi-FI" altLang="ja-JP" sz="13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3" name="Rounded Rectangle 30">
            <a:extLst>
              <a:ext uri="{FF2B5EF4-FFF2-40B4-BE49-F238E27FC236}">
                <a16:creationId xmlns:a16="http://schemas.microsoft.com/office/drawing/2014/main" id="{CBB0327A-E81E-C31D-00D7-663CFFB6D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68" y="1568980"/>
            <a:ext cx="2091960" cy="422275"/>
          </a:xfrm>
          <a:prstGeom prst="roundRect">
            <a:avLst>
              <a:gd name="adj" fmla="val 9639"/>
            </a:avLst>
          </a:prstGeom>
          <a:solidFill>
            <a:srgbClr val="ADE5A5"/>
          </a:solidFill>
          <a:ln w="9525" algn="ctr">
            <a:solidFill>
              <a:srgbClr val="00863D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000" b="1">
                <a:solidFill>
                  <a:srgbClr val="00863D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GaN for mmWave</a:t>
            </a:r>
            <a:endParaRPr lang="en-US" altLang="zh-CN" sz="2000" b="1">
              <a:solidFill>
                <a:srgbClr val="00863D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" name="Rounded Rectangle 30">
            <a:extLst>
              <a:ext uri="{FF2B5EF4-FFF2-40B4-BE49-F238E27FC236}">
                <a16:creationId xmlns:a16="http://schemas.microsoft.com/office/drawing/2014/main" id="{892E5DF1-9963-4BBD-5655-612FC1FF4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606" y="3661742"/>
            <a:ext cx="1924842" cy="1172289"/>
          </a:xfrm>
          <a:prstGeom prst="roundRect">
            <a:avLst>
              <a:gd name="adj" fmla="val 9639"/>
            </a:avLst>
          </a:prstGeom>
          <a:solidFill>
            <a:srgbClr val="ADE5A5"/>
          </a:solidFill>
          <a:ln w="9525" algn="ctr">
            <a:solidFill>
              <a:srgbClr val="00863D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200" b="1">
                <a:solidFill>
                  <a:srgbClr val="00863D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GaN for power management</a:t>
            </a:r>
            <a:endParaRPr lang="en-US" altLang="zh-CN" sz="2200" b="1">
              <a:solidFill>
                <a:srgbClr val="00863D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5" name="TextBox 1033">
            <a:extLst>
              <a:ext uri="{FF2B5EF4-FFF2-40B4-BE49-F238E27FC236}">
                <a16:creationId xmlns:a16="http://schemas.microsoft.com/office/drawing/2014/main" id="{24626812-DE44-D138-D39C-4772C8469C22}"/>
              </a:ext>
            </a:extLst>
          </p:cNvPr>
          <p:cNvSpPr txBox="1"/>
          <p:nvPr/>
        </p:nvSpPr>
        <p:spPr>
          <a:xfrm>
            <a:off x="7630055" y="237067"/>
            <a:ext cx="4415200" cy="70769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defTabSz="685800" fontAlgn="base">
              <a:spcBef>
                <a:spcPct val="0"/>
              </a:spcBef>
              <a:spcAft>
                <a:spcPct val="0"/>
              </a:spcAft>
              <a:defRPr sz="1200" b="0">
                <a:solidFill>
                  <a:srgbClr val="000000"/>
                </a:solidFill>
                <a:latin typeface="Arial" charset="0"/>
                <a:ea typeface="ＭＳ Ｐゴシック"/>
                <a:cs typeface="Arial"/>
              </a:defRPr>
            </a:lvl1pPr>
            <a:lvl2pPr marL="742950" indent="-285750" eaLnBrk="0" hangingPunct="0">
              <a:defRPr sz="2400" b="1"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9pPr>
          </a:lstStyle>
          <a:p>
            <a:pPr algn="just" eaLnBrk="1" hangingPunct="1">
              <a:defRPr/>
            </a:pPr>
            <a:r>
              <a:rPr lang="en-US" sz="1333"/>
              <a:t>K. Shinohara, “III-Nitride millimeter wave transistors”, Chapter 4 in</a:t>
            </a:r>
            <a:r>
              <a:rPr lang="en-US" sz="1333" i="1"/>
              <a:t> III-Nitride Electronic Devices</a:t>
            </a:r>
            <a:r>
              <a:rPr lang="en-US" sz="1333"/>
              <a:t>, Elsevier (2019).</a:t>
            </a:r>
          </a:p>
        </p:txBody>
      </p:sp>
      <p:sp>
        <p:nvSpPr>
          <p:cNvPr id="16" name="Arrow: Bent 1035">
            <a:extLst>
              <a:ext uri="{FF2B5EF4-FFF2-40B4-BE49-F238E27FC236}">
                <a16:creationId xmlns:a16="http://schemas.microsoft.com/office/drawing/2014/main" id="{B3B8FFB8-0801-B7CE-1F55-86E0F13E626B}"/>
              </a:ext>
            </a:extLst>
          </p:cNvPr>
          <p:cNvSpPr/>
          <p:nvPr/>
        </p:nvSpPr>
        <p:spPr>
          <a:xfrm rot="5400000">
            <a:off x="5731591" y="1762467"/>
            <a:ext cx="1323975" cy="838575"/>
          </a:xfrm>
          <a:prstGeom prst="bentArrow">
            <a:avLst>
              <a:gd name="adj1" fmla="val 25000"/>
              <a:gd name="adj2" fmla="val 23068"/>
              <a:gd name="adj3" fmla="val 25000"/>
              <a:gd name="adj4" fmla="val 43750"/>
            </a:avLst>
          </a:prstGeom>
          <a:solidFill>
            <a:srgbClr val="FFC00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defTabSz="914377" eaLnBrk="1" hangingPunct="1">
              <a:defRPr/>
            </a:pPr>
            <a:endParaRPr lang="en-US" sz="1200">
              <a:solidFill>
                <a:srgbClr val="000000"/>
              </a:solidFill>
              <a:latin typeface="Gill Sans" charset="0"/>
              <a:ea typeface="+mn-ea"/>
            </a:endParaRPr>
          </a:p>
        </p:txBody>
      </p:sp>
      <p:pic>
        <p:nvPicPr>
          <p:cNvPr id="17" name="图片 12">
            <a:extLst>
              <a:ext uri="{FF2B5EF4-FFF2-40B4-BE49-F238E27FC236}">
                <a16:creationId xmlns:a16="http://schemas.microsoft.com/office/drawing/2014/main" id="{AF308130-DB18-8151-E8BE-1FC45B722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5" t="22757" r="17879" b="32814"/>
          <a:stretch>
            <a:fillRect/>
          </a:stretch>
        </p:blipFill>
        <p:spPr bwMode="auto">
          <a:xfrm>
            <a:off x="6240993" y="2557992"/>
            <a:ext cx="846036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Date Placeholder 8">
            <a:extLst>
              <a:ext uri="{FF2B5EF4-FFF2-40B4-BE49-F238E27FC236}">
                <a16:creationId xmlns:a16="http://schemas.microsoft.com/office/drawing/2014/main" id="{18D4A66D-E7EB-AAFE-CF09-151D1128A0D8}"/>
              </a:ext>
            </a:extLst>
          </p:cNvPr>
          <p:cNvSpPr txBox="1">
            <a:spLocks/>
          </p:cNvSpPr>
          <p:nvPr/>
        </p:nvSpPr>
        <p:spPr>
          <a:xfrm>
            <a:off x="135467" y="5869517"/>
            <a:ext cx="2578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85A7AD9-F578-4D2E-9C4B-A52F31B3B55E}" type="datetime1">
              <a:rPr lang="zh-CN" altLang="en-US" smtClean="0"/>
              <a:pPr>
                <a:defRPr/>
              </a:pPr>
              <a:t>2025/10/22</a:t>
            </a:fld>
            <a:endParaRPr lang="zh-CN" altLang="en-US"/>
          </a:p>
        </p:txBody>
      </p:sp>
      <p:sp>
        <p:nvSpPr>
          <p:cNvPr id="19" name="Slide Number Placeholder 9">
            <a:extLst>
              <a:ext uri="{FF2B5EF4-FFF2-40B4-BE49-F238E27FC236}">
                <a16:creationId xmlns:a16="http://schemas.microsoft.com/office/drawing/2014/main" id="{267FE539-BD75-BBD0-493A-5809BB7EDAD2}"/>
              </a:ext>
            </a:extLst>
          </p:cNvPr>
          <p:cNvSpPr txBox="1">
            <a:spLocks/>
          </p:cNvSpPr>
          <p:nvPr/>
        </p:nvSpPr>
        <p:spPr>
          <a:xfrm>
            <a:off x="9431867" y="5869517"/>
            <a:ext cx="2578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6CE3164-2EB8-4235-B45C-2F967CD2A822}" type="slidenum">
              <a:rPr lang="zh-CN" altLang="en-US" smtClean="0"/>
              <a:pPr>
                <a:defRPr/>
              </a:pPr>
              <a:t>26</a:t>
            </a:fld>
            <a:endParaRPr lang="zh-CN" alt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EDF89B3-478C-B18D-5166-51141A4FA3FD}"/>
              </a:ext>
            </a:extLst>
          </p:cNvPr>
          <p:cNvSpPr txBox="1">
            <a:spLocks/>
          </p:cNvSpPr>
          <p:nvPr/>
        </p:nvSpPr>
        <p:spPr>
          <a:xfrm>
            <a:off x="125943" y="194205"/>
            <a:ext cx="5358224" cy="8334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altLang="zh-CN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</a:t>
            </a:r>
            <a:r>
              <a:rPr lang="en-US" altLang="zh-CN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altLang="zh-CN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peed High-</a:t>
            </a:r>
            <a:r>
              <a:rPr lang="en-US" altLang="zh-CN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altLang="zh-CN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ower</a:t>
            </a:r>
            <a:endParaRPr lang="en-HK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93A4AF5B-50CA-D581-4F63-996B7F693632}"/>
              </a:ext>
            </a:extLst>
          </p:cNvPr>
          <p:cNvSpPr txBox="1">
            <a:spLocks/>
          </p:cNvSpPr>
          <p:nvPr/>
        </p:nvSpPr>
        <p:spPr>
          <a:xfrm>
            <a:off x="2316636" y="5835122"/>
            <a:ext cx="738900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>
                    <a:tint val="75000"/>
                  </a:schemeClr>
                </a:solidFill>
              </a:rPr>
              <a:t>High5 Semiconductor Ltd. Proprietary and Confidential. Protected under NDA. Copyright 2024.</a:t>
            </a:r>
          </a:p>
        </p:txBody>
      </p:sp>
      <p:sp>
        <p:nvSpPr>
          <p:cNvPr id="22" name="文本框 18">
            <a:extLst>
              <a:ext uri="{FF2B5EF4-FFF2-40B4-BE49-F238E27FC236}">
                <a16:creationId xmlns:a16="http://schemas.microsoft.com/office/drawing/2014/main" id="{175D26DC-8F59-BE66-D289-EB328B28D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706" y="686330"/>
            <a:ext cx="22769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>
                <a:solidFill>
                  <a:srgbClr val="0F4499"/>
                </a:solidFill>
                <a:latin typeface="-apple-system"/>
              </a:rPr>
              <a:t>Charger and power supply</a:t>
            </a:r>
            <a:endParaRPr lang="zh-CN" altLang="en-US" sz="1600">
              <a:solidFill>
                <a:srgbClr val="0F4499"/>
              </a:solidFill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91A1ACA8-0C89-0D6C-B4DB-0819FE70E624}"/>
              </a:ext>
            </a:extLst>
          </p:cNvPr>
          <p:cNvCxnSpPr>
            <a:cxnSpLocks/>
          </p:cNvCxnSpPr>
          <p:nvPr/>
        </p:nvCxnSpPr>
        <p:spPr>
          <a:xfrm flipH="1">
            <a:off x="8206298" y="1411817"/>
            <a:ext cx="63519" cy="0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2">
            <a:extLst>
              <a:ext uri="{FF2B5EF4-FFF2-40B4-BE49-F238E27FC236}">
                <a16:creationId xmlns:a16="http://schemas.microsoft.com/office/drawing/2014/main" id="{93D271A9-1C78-9719-8684-6D35B5152803}"/>
              </a:ext>
            </a:extLst>
          </p:cNvPr>
          <p:cNvGrpSpPr>
            <a:grpSpLocks/>
          </p:cNvGrpSpPr>
          <p:nvPr/>
        </p:nvGrpSpPr>
        <p:grpSpPr bwMode="auto">
          <a:xfrm>
            <a:off x="6980767" y="4747155"/>
            <a:ext cx="854989" cy="347662"/>
            <a:chOff x="4754393" y="3941944"/>
            <a:chExt cx="908790" cy="348500"/>
          </a:xfrm>
        </p:grpSpPr>
        <p:cxnSp>
          <p:nvCxnSpPr>
            <p:cNvPr id="25" name="连接符: 曲线 24">
              <a:extLst>
                <a:ext uri="{FF2B5EF4-FFF2-40B4-BE49-F238E27FC236}">
                  <a16:creationId xmlns:a16="http://schemas.microsoft.com/office/drawing/2014/main" id="{775975AB-44FC-49EA-AA01-0BBEC2582F5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477374" y="3983425"/>
              <a:ext cx="146402" cy="63441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4">
              <a:extLst>
                <a:ext uri="{FF2B5EF4-FFF2-40B4-BE49-F238E27FC236}">
                  <a16:creationId xmlns:a16="http://schemas.microsoft.com/office/drawing/2014/main" id="{DC46173D-23D0-5A1A-0E0A-603B923250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1273" y="4013445"/>
              <a:ext cx="58340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0.01</a:t>
              </a:r>
              <a:endParaRPr lang="zh-CN" altLang="en-US" sz="1200"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cxnSp>
          <p:nvCxnSpPr>
            <p:cNvPr id="27" name="连接符: 曲线 26">
              <a:extLst>
                <a:ext uri="{FF2B5EF4-FFF2-40B4-BE49-F238E27FC236}">
                  <a16:creationId xmlns:a16="http://schemas.microsoft.com/office/drawing/2014/main" id="{24E71EDF-66D3-C001-275B-50C28CC4C037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558262" y="3983425"/>
              <a:ext cx="146402" cy="63441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1EF4B3D8-609B-49FB-E2D7-080D18EB7CC3}"/>
                </a:ext>
              </a:extLst>
            </p:cNvPr>
            <p:cNvCxnSpPr>
              <a:cxnSpLocks/>
            </p:cNvCxnSpPr>
            <p:nvPr/>
          </p:nvCxnSpPr>
          <p:spPr>
            <a:xfrm>
              <a:off x="4754393" y="4013553"/>
              <a:ext cx="804113" cy="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" descr="Momax 1-World 70W GaN 方便式旅行插座">
            <a:extLst>
              <a:ext uri="{FF2B5EF4-FFF2-40B4-BE49-F238E27FC236}">
                <a16:creationId xmlns:a16="http://schemas.microsoft.com/office/drawing/2014/main" id="{EE28A81A-954F-0296-5D54-F036B870B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580" y="926042"/>
            <a:ext cx="82514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F3A994BB-A865-8872-1099-B50D48636CC0}"/>
              </a:ext>
            </a:extLst>
          </p:cNvPr>
          <p:cNvCxnSpPr>
            <a:cxnSpLocks/>
          </p:cNvCxnSpPr>
          <p:nvPr/>
        </p:nvCxnSpPr>
        <p:spPr>
          <a:xfrm>
            <a:off x="7858655" y="4818592"/>
            <a:ext cx="407350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539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949828-C8A9-15B2-2488-FAF45EFD2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3F524E2-8377-3EE8-ECF3-336D5E296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8" r="82010" b="43823"/>
          <a:stretch>
            <a:fillRect/>
          </a:stretch>
        </p:blipFill>
        <p:spPr bwMode="auto">
          <a:xfrm>
            <a:off x="7533747" y="1267354"/>
            <a:ext cx="3848100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5F09F21-6527-2107-0299-76B02337A81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14337" y="570165"/>
            <a:ext cx="2261340" cy="2093604"/>
          </a:xfrm>
          <a:prstGeom prst="rect">
            <a:avLst/>
          </a:prstGeom>
        </p:spPr>
      </p:pic>
      <p:sp>
        <p:nvSpPr>
          <p:cNvPr id="7" name="文本框 12">
            <a:extLst>
              <a:ext uri="{FF2B5EF4-FFF2-40B4-BE49-F238E27FC236}">
                <a16:creationId xmlns:a16="http://schemas.microsoft.com/office/drawing/2014/main" id="{AC6DCD3B-CA25-86F7-552E-5B7188B40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5072" y="4891616"/>
            <a:ext cx="35242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US" altLang="zh-CN" sz="1400">
                <a:hlinkClick r:id="rId4"/>
              </a:rPr>
              <a:t>https://github.com/HKUST-ECE-IC-Design-Center-OWL/ISEE-Complex-Signal-Co-simulation-Platform-For-Intergrated-Circuit-and-System-Design</a:t>
            </a:r>
            <a:endParaRPr lang="en-US" altLang="zh-CN" sz="1400"/>
          </a:p>
          <a:p>
            <a:pPr eaLnBrk="1" hangingPunct="1"/>
            <a:endParaRPr lang="zh-CN" altLang="en-US" sz="1400"/>
          </a:p>
        </p:txBody>
      </p:sp>
      <p:sp>
        <p:nvSpPr>
          <p:cNvPr id="8" name="文本框 16">
            <a:extLst>
              <a:ext uri="{FF2B5EF4-FFF2-40B4-BE49-F238E27FC236}">
                <a16:creationId xmlns:a16="http://schemas.microsoft.com/office/drawing/2014/main" id="{8998BEA2-1B74-B965-5B0E-F9CEB7189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9584" y="2632604"/>
            <a:ext cx="25257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6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QAM-64 constellation with </a:t>
            </a:r>
            <a:r>
              <a:rPr lang="en-US" altLang="zh-CN" sz="1600" b="1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low</a:t>
            </a:r>
            <a:r>
              <a:rPr lang="en-US" altLang="zh-CN" sz="16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EVM</a:t>
            </a:r>
            <a:endParaRPr lang="zh-CN" altLang="en-US" sz="1600" b="1">
              <a:solidFill>
                <a:srgbClr val="00000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20">
            <a:extLst>
              <a:ext uri="{FF2B5EF4-FFF2-40B4-BE49-F238E27FC236}">
                <a16:creationId xmlns:a16="http://schemas.microsoft.com/office/drawing/2014/main" id="{3CE71106-96FB-B303-0FAF-682603A66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9584" y="5196416"/>
            <a:ext cx="2525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6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QAM-64 constellation with </a:t>
            </a:r>
            <a:r>
              <a:rPr lang="en-US" altLang="zh-CN" sz="16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</a:t>
            </a:r>
            <a:r>
              <a:rPr lang="en-US" altLang="zh-CN" sz="16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EVM (bad linearity)</a:t>
            </a:r>
            <a:endParaRPr lang="zh-CN" altLang="en-US" sz="1600" b="1">
              <a:solidFill>
                <a:srgbClr val="00000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15">
            <a:extLst>
              <a:ext uri="{FF2B5EF4-FFF2-40B4-BE49-F238E27FC236}">
                <a16:creationId xmlns:a16="http://schemas.microsoft.com/office/drawing/2014/main" id="{7DBAAE1A-D1B3-C868-FBDE-D671D034F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4" y="951441"/>
            <a:ext cx="3819525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7835AF6-2BD1-41B9-1BCB-E3AC8F114C16}"/>
              </a:ext>
            </a:extLst>
          </p:cNvPr>
          <p:cNvSpPr txBox="1"/>
          <p:nvPr/>
        </p:nvSpPr>
        <p:spPr>
          <a:xfrm>
            <a:off x="637647" y="4378854"/>
            <a:ext cx="3798887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67" b="1" dirty="0">
                <a:solidFill>
                  <a:srgbClr val="231F2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 signal performance of a mmWave power amplifier (PA),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67" b="1" dirty="0">
                <a:solidFill>
                  <a:srgbClr val="231F2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including P</a:t>
            </a:r>
            <a:r>
              <a:rPr lang="en-US" altLang="zh-CN" sz="1867" b="1" baseline="-25000" dirty="0">
                <a:solidFill>
                  <a:srgbClr val="231F2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</a:t>
            </a:r>
            <a:r>
              <a:rPr lang="en-US" altLang="zh-CN" sz="1867" b="1" dirty="0">
                <a:solidFill>
                  <a:srgbClr val="231F2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Gain and PAE</a:t>
            </a:r>
            <a:endParaRPr lang="zh-CN" altLang="en-US" sz="1867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CC42A48F-65BD-6D1D-91D9-809B742C22C6}"/>
              </a:ext>
            </a:extLst>
          </p:cNvPr>
          <p:cNvSpPr/>
          <p:nvPr/>
        </p:nvSpPr>
        <p:spPr>
          <a:xfrm>
            <a:off x="3612622" y="2310341"/>
            <a:ext cx="187325" cy="355600"/>
          </a:xfrm>
          <a:prstGeom prst="ellipse">
            <a:avLst/>
          </a:prstGeom>
          <a:noFill/>
          <a:ln w="28575">
            <a:solidFill>
              <a:srgbClr val="1B6A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5F168A37-64F5-E056-0226-91B332030DAC}"/>
              </a:ext>
            </a:extLst>
          </p:cNvPr>
          <p:cNvSpPr/>
          <p:nvPr/>
        </p:nvSpPr>
        <p:spPr>
          <a:xfrm>
            <a:off x="2485497" y="2745316"/>
            <a:ext cx="185737" cy="3540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141D6F45-18EF-9774-589C-9BB8E0542E1C}"/>
              </a:ext>
            </a:extLst>
          </p:cNvPr>
          <p:cNvCxnSpPr>
            <a:cxnSpLocks/>
            <a:stCxn id="12" idx="6"/>
            <a:endCxn id="16" idx="1"/>
          </p:cNvCxnSpPr>
          <p:nvPr/>
        </p:nvCxnSpPr>
        <p:spPr>
          <a:xfrm>
            <a:off x="3799947" y="2488141"/>
            <a:ext cx="1103312" cy="1741488"/>
          </a:xfrm>
          <a:prstGeom prst="straightConnector1">
            <a:avLst/>
          </a:prstGeom>
          <a:ln w="28575">
            <a:solidFill>
              <a:srgbClr val="1B6AA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17CA092-8AE4-02F0-FFA7-E2AB1DB4D23E}"/>
              </a:ext>
            </a:extLst>
          </p:cNvPr>
          <p:cNvSpPr/>
          <p:nvPr/>
        </p:nvSpPr>
        <p:spPr>
          <a:xfrm>
            <a:off x="2580747" y="1751541"/>
            <a:ext cx="2439987" cy="993775"/>
          </a:xfrm>
          <a:custGeom>
            <a:avLst/>
            <a:gdLst>
              <a:gd name="connsiteX0" fmla="*/ 0 w 2228295"/>
              <a:gd name="connsiteY0" fmla="*/ 2135567 h 2135567"/>
              <a:gd name="connsiteX1" fmla="*/ 269240 w 2228295"/>
              <a:gd name="connsiteY1" fmla="*/ 1277047 h 2135567"/>
              <a:gd name="connsiteX2" fmla="*/ 655320 w 2228295"/>
              <a:gd name="connsiteY2" fmla="*/ 616647 h 2135567"/>
              <a:gd name="connsiteX3" fmla="*/ 1376680 w 2228295"/>
              <a:gd name="connsiteY3" fmla="*/ 154367 h 2135567"/>
              <a:gd name="connsiteX4" fmla="*/ 2148840 w 2228295"/>
              <a:gd name="connsiteY4" fmla="*/ 12127 h 2135567"/>
              <a:gd name="connsiteX5" fmla="*/ 2164080 w 2228295"/>
              <a:gd name="connsiteY5" fmla="*/ 17207 h 213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8295" h="2135567">
                <a:moveTo>
                  <a:pt x="0" y="2135567"/>
                </a:moveTo>
                <a:cubicBezTo>
                  <a:pt x="80010" y="1832883"/>
                  <a:pt x="160020" y="1530200"/>
                  <a:pt x="269240" y="1277047"/>
                </a:cubicBezTo>
                <a:cubicBezTo>
                  <a:pt x="378460" y="1023894"/>
                  <a:pt x="470747" y="803760"/>
                  <a:pt x="655320" y="616647"/>
                </a:cubicBezTo>
                <a:cubicBezTo>
                  <a:pt x="839893" y="429534"/>
                  <a:pt x="1127760" y="255120"/>
                  <a:pt x="1376680" y="154367"/>
                </a:cubicBezTo>
                <a:cubicBezTo>
                  <a:pt x="1625600" y="53614"/>
                  <a:pt x="2017607" y="34987"/>
                  <a:pt x="2148840" y="12127"/>
                </a:cubicBezTo>
                <a:cubicBezTo>
                  <a:pt x="2280073" y="-10733"/>
                  <a:pt x="2222076" y="3237"/>
                  <a:pt x="2164080" y="17207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AD7A669-95D1-D615-EFB2-5AE6E6D8B39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02982" y="3206609"/>
            <a:ext cx="2097518" cy="204723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4287DA5-0E38-D90C-CF0E-CD08205DDBD7}"/>
              </a:ext>
            </a:extLst>
          </p:cNvPr>
          <p:cNvSpPr txBox="1">
            <a:spLocks/>
          </p:cNvSpPr>
          <p:nvPr/>
        </p:nvSpPr>
        <p:spPr>
          <a:xfrm>
            <a:off x="692076" y="397403"/>
            <a:ext cx="4860925" cy="5619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altLang="zh-CN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</a:t>
            </a:r>
            <a:r>
              <a:rPr lang="en-US" altLang="zh-CN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altLang="zh-CN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inearity</a:t>
            </a:r>
            <a:endParaRPr lang="en-HK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文本框 14">
            <a:extLst>
              <a:ext uri="{FF2B5EF4-FFF2-40B4-BE49-F238E27FC236}">
                <a16:creationId xmlns:a16="http://schemas.microsoft.com/office/drawing/2014/main" id="{9AA11DDF-1E14-6E1E-A287-EB28E6787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6948" y="3963722"/>
            <a:ext cx="4752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ACPR from ISEE</a:t>
            </a:r>
          </a:p>
          <a:p>
            <a:pPr algn="ctr" eaLnBrk="1" hangingPunct="1"/>
            <a:r>
              <a:rPr lang="en-US" altLang="zh-CN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(Integrated System Engineering Evaluator), </a:t>
            </a:r>
          </a:p>
          <a:p>
            <a:pPr algn="ctr" eaLnBrk="1" hangingPunct="1"/>
            <a:r>
              <a:rPr lang="en-US" altLang="zh-CN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 simulation platform developed by OWL)</a:t>
            </a:r>
            <a:endParaRPr lang="zh-CN" altLang="en-US" sz="1600" dirty="0">
              <a:solidFill>
                <a:srgbClr val="00000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053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F471B7-F4BF-8F82-7669-4FE9D10341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D95CCB85-4C81-67D2-4BE3-86A07385EE68}"/>
              </a:ext>
            </a:extLst>
          </p:cNvPr>
          <p:cNvSpPr/>
          <p:nvPr/>
        </p:nvSpPr>
        <p:spPr>
          <a:xfrm>
            <a:off x="180975" y="2363258"/>
            <a:ext cx="11982450" cy="1501775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N" sz="2400"/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id="{24FA1356-48C4-D9C1-6AB6-6307ADE34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0" y="2366433"/>
            <a:ext cx="2228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 u="sng">
                <a:solidFill>
                  <a:srgbClr val="1F2328"/>
                </a:solidFill>
                <a:latin typeface="-apple-system"/>
              </a:rPr>
              <a:t>System-in-Package</a:t>
            </a:r>
            <a:endParaRPr lang="zh-CN" altLang="en-US" sz="1600" b="1" u="sng"/>
          </a:p>
        </p:txBody>
      </p:sp>
      <p:grpSp>
        <p:nvGrpSpPr>
          <p:cNvPr id="7" name="组合 12">
            <a:extLst>
              <a:ext uri="{FF2B5EF4-FFF2-40B4-BE49-F238E27FC236}">
                <a16:creationId xmlns:a16="http://schemas.microsoft.com/office/drawing/2014/main" id="{72144A5A-34CA-9A23-6FF2-1AD38570EB43}"/>
              </a:ext>
            </a:extLst>
          </p:cNvPr>
          <p:cNvGrpSpPr>
            <a:grpSpLocks/>
          </p:cNvGrpSpPr>
          <p:nvPr/>
        </p:nvGrpSpPr>
        <p:grpSpPr bwMode="auto">
          <a:xfrm>
            <a:off x="419100" y="2431521"/>
            <a:ext cx="8247063" cy="1268412"/>
            <a:chOff x="257332" y="1792209"/>
            <a:chExt cx="6184550" cy="951469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C9279A54-5655-C1A2-0FA8-C4C7D8347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332" y="1792209"/>
              <a:ext cx="6184550" cy="95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19">
              <a:extLst>
                <a:ext uri="{FF2B5EF4-FFF2-40B4-BE49-F238E27FC236}">
                  <a16:creationId xmlns:a16="http://schemas.microsoft.com/office/drawing/2014/main" id="{A94A35D3-15FE-6918-D6E6-3896CE1B664C}"/>
                </a:ext>
              </a:extLst>
            </p:cNvPr>
            <p:cNvSpPr/>
            <p:nvPr/>
          </p:nvSpPr>
          <p:spPr>
            <a:xfrm>
              <a:off x="1628766" y="1876757"/>
              <a:ext cx="778575" cy="133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N" sz="1333" b="1">
                  <a:solidFill>
                    <a:schemeClr val="bg2">
                      <a:lumMod val="10000"/>
                    </a:schemeClr>
                  </a:solidFill>
                </a:rPr>
                <a:t>GaN PA</a:t>
              </a:r>
            </a:p>
          </p:txBody>
        </p:sp>
        <p:sp>
          <p:nvSpPr>
            <p:cNvPr id="10" name="Rectangle 20">
              <a:extLst>
                <a:ext uri="{FF2B5EF4-FFF2-40B4-BE49-F238E27FC236}">
                  <a16:creationId xmlns:a16="http://schemas.microsoft.com/office/drawing/2014/main" id="{19E8EE23-6DF6-F28E-01A5-EA63F985BB8E}"/>
                </a:ext>
              </a:extLst>
            </p:cNvPr>
            <p:cNvSpPr/>
            <p:nvPr/>
          </p:nvSpPr>
          <p:spPr>
            <a:xfrm>
              <a:off x="790668" y="1874376"/>
              <a:ext cx="705956" cy="133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N" sz="1333" b="1">
                  <a:solidFill>
                    <a:schemeClr val="bg2">
                      <a:lumMod val="10000"/>
                    </a:schemeClr>
                  </a:solidFill>
                </a:rPr>
                <a:t>DC-DC</a:t>
              </a:r>
            </a:p>
          </p:txBody>
        </p:sp>
        <p:sp>
          <p:nvSpPr>
            <p:cNvPr id="11" name="Rectangle 21">
              <a:extLst>
                <a:ext uri="{FF2B5EF4-FFF2-40B4-BE49-F238E27FC236}">
                  <a16:creationId xmlns:a16="http://schemas.microsoft.com/office/drawing/2014/main" id="{16F4A45C-0A6F-B1BD-1160-DE55918825BC}"/>
                </a:ext>
              </a:extLst>
            </p:cNvPr>
            <p:cNvSpPr/>
            <p:nvPr/>
          </p:nvSpPr>
          <p:spPr>
            <a:xfrm>
              <a:off x="3389488" y="1874376"/>
              <a:ext cx="778575" cy="133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N" sz="1333" b="1">
                  <a:solidFill>
                    <a:schemeClr val="bg2">
                      <a:lumMod val="10000"/>
                    </a:schemeClr>
                  </a:solidFill>
                </a:rPr>
                <a:t>SOI LNA</a:t>
              </a:r>
            </a:p>
          </p:txBody>
        </p:sp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595F0727-041E-7DCE-1EE6-7D86AEAB5134}"/>
                </a:ext>
              </a:extLst>
            </p:cNvPr>
            <p:cNvSpPr/>
            <p:nvPr/>
          </p:nvSpPr>
          <p:spPr>
            <a:xfrm>
              <a:off x="2509722" y="1874376"/>
              <a:ext cx="778575" cy="133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N" sz="1333" b="1">
                  <a:solidFill>
                    <a:schemeClr val="bg2">
                      <a:lumMod val="10000"/>
                    </a:schemeClr>
                  </a:solidFill>
                </a:rPr>
                <a:t>CMOS TRx</a:t>
              </a:r>
            </a:p>
          </p:txBody>
        </p: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110F6F58-F18B-BC30-7F14-DF41192B3A34}"/>
                </a:ext>
              </a:extLst>
            </p:cNvPr>
            <p:cNvSpPr/>
            <p:nvPr/>
          </p:nvSpPr>
          <p:spPr>
            <a:xfrm>
              <a:off x="4300206" y="1873185"/>
              <a:ext cx="778575" cy="133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N" sz="1333" b="1">
                  <a:solidFill>
                    <a:schemeClr val="bg2">
                      <a:lumMod val="10000"/>
                    </a:schemeClr>
                  </a:solidFill>
                </a:rPr>
                <a:t>Controller</a:t>
              </a:r>
            </a:p>
          </p:txBody>
        </p:sp>
        <p:sp>
          <p:nvSpPr>
            <p:cNvPr id="14" name="Rectangle 24">
              <a:extLst>
                <a:ext uri="{FF2B5EF4-FFF2-40B4-BE49-F238E27FC236}">
                  <a16:creationId xmlns:a16="http://schemas.microsoft.com/office/drawing/2014/main" id="{BE42DF97-16C4-B177-C569-0D21971731B5}"/>
                </a:ext>
              </a:extLst>
            </p:cNvPr>
            <p:cNvSpPr/>
            <p:nvPr/>
          </p:nvSpPr>
          <p:spPr>
            <a:xfrm>
              <a:off x="5169257" y="1873185"/>
              <a:ext cx="778575" cy="133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N" sz="1333" b="1">
                  <a:solidFill>
                    <a:schemeClr val="bg2">
                      <a:lumMod val="10000"/>
                    </a:schemeClr>
                  </a:solidFill>
                </a:rPr>
                <a:t>RF Switch</a:t>
              </a:r>
            </a:p>
          </p:txBody>
        </p:sp>
      </p:grpSp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338C5877-5E39-0179-92C0-53A2F0962C92}"/>
              </a:ext>
            </a:extLst>
          </p:cNvPr>
          <p:cNvSpPr/>
          <p:nvPr/>
        </p:nvSpPr>
        <p:spPr>
          <a:xfrm>
            <a:off x="203200" y="721783"/>
            <a:ext cx="11942763" cy="1603375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N" sz="2400"/>
          </a:p>
        </p:txBody>
      </p:sp>
      <p:sp>
        <p:nvSpPr>
          <p:cNvPr id="16" name="文本框 3">
            <a:extLst>
              <a:ext uri="{FF2B5EF4-FFF2-40B4-BE49-F238E27FC236}">
                <a16:creationId xmlns:a16="http://schemas.microsoft.com/office/drawing/2014/main" id="{CDE79EEB-8D5F-84F4-2241-07259CED7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3988" y="826558"/>
            <a:ext cx="17605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 u="sng">
                <a:solidFill>
                  <a:srgbClr val="1F2328"/>
                </a:solidFill>
                <a:latin typeface="-apple-system"/>
              </a:rPr>
              <a:t>Compact Package</a:t>
            </a:r>
            <a:endParaRPr lang="zh-CN" altLang="en-US" sz="1600" b="1" u="sng"/>
          </a:p>
        </p:txBody>
      </p:sp>
      <p:sp>
        <p:nvSpPr>
          <p:cNvPr id="17" name="文本框 3">
            <a:extLst>
              <a:ext uri="{FF2B5EF4-FFF2-40B4-BE49-F238E27FC236}">
                <a16:creationId xmlns:a16="http://schemas.microsoft.com/office/drawing/2014/main" id="{7C27BD01-FFE9-B8A3-5260-C04653057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1123421"/>
            <a:ext cx="9083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7013" indent="-2270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rgbClr val="1F2328"/>
                </a:solidFill>
                <a:latin typeface="-apple-system"/>
              </a:rPr>
              <a:t>Designed to achieve highest-level of integration in a small form-factor and includes multiple functions IC with multiple processes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rgbClr val="1F2328"/>
                </a:solidFill>
                <a:latin typeface="-apple-system"/>
              </a:rPr>
              <a:t>This RFFE SiP includes 56 SMDs, 9 Acoustic filters, 4 HBT PAs, 2 SOI Switches, 1 SOI LNA, and 1 CMOS controller </a:t>
            </a:r>
          </a:p>
        </p:txBody>
      </p:sp>
      <p:pic>
        <p:nvPicPr>
          <p:cNvPr id="18" name="Picture 25">
            <a:extLst>
              <a:ext uri="{FF2B5EF4-FFF2-40B4-BE49-F238E27FC236}">
                <a16:creationId xmlns:a16="http://schemas.microsoft.com/office/drawing/2014/main" id="{A48154C7-5A05-5C10-7F9D-673AAABA1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794808"/>
            <a:ext cx="1862137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3">
            <a:extLst>
              <a:ext uri="{FF2B5EF4-FFF2-40B4-BE49-F238E27FC236}">
                <a16:creationId xmlns:a16="http://schemas.microsoft.com/office/drawing/2014/main" id="{0A4C3E0A-2511-84D5-0C33-37713318F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4413" y="2569633"/>
            <a:ext cx="36798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7013" indent="-2270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rgbClr val="1F2328"/>
                </a:solidFill>
                <a:latin typeface="-apple-system"/>
              </a:rPr>
              <a:t>High power dissipation device like DC-DC converter and GaN PA in the same package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rgbClr val="1F2328"/>
                </a:solidFill>
                <a:latin typeface="-apple-system"/>
              </a:rPr>
              <a:t>Multiple-tech chips in a single package</a:t>
            </a: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2FED2A04-59B2-95F1-EA18-854864F099A2}"/>
              </a:ext>
            </a:extLst>
          </p:cNvPr>
          <p:cNvSpPr/>
          <p:nvPr/>
        </p:nvSpPr>
        <p:spPr>
          <a:xfrm>
            <a:off x="180975" y="3952346"/>
            <a:ext cx="11968163" cy="1892300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N" sz="2400"/>
          </a:p>
        </p:txBody>
      </p:sp>
      <p:pic>
        <p:nvPicPr>
          <p:cNvPr id="21" name="图片 13">
            <a:extLst>
              <a:ext uri="{FF2B5EF4-FFF2-40B4-BE49-F238E27FC236}">
                <a16:creationId xmlns:a16="http://schemas.microsoft.com/office/drawing/2014/main" id="{66ADB7CC-4C0B-152E-B3D4-A6176DE0C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4096808"/>
            <a:ext cx="2322512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0BDC0545-68EA-A308-9269-61D8B42F3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925" y="3923771"/>
            <a:ext cx="4692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 u="sng">
                <a:solidFill>
                  <a:srgbClr val="1F2328"/>
                </a:solidFill>
                <a:latin typeface="-apple-system"/>
              </a:rPr>
              <a:t>High-Voltage</a:t>
            </a:r>
            <a:r>
              <a:rPr lang="zh-CN" altLang="en-US" sz="1600" b="1" u="sng">
                <a:solidFill>
                  <a:srgbClr val="1F2328"/>
                </a:solidFill>
                <a:latin typeface="-apple-system"/>
              </a:rPr>
              <a:t> </a:t>
            </a:r>
            <a:r>
              <a:rPr lang="en-US" altLang="zh-CN" sz="1600" b="1" u="sng">
                <a:solidFill>
                  <a:srgbClr val="1F2328"/>
                </a:solidFill>
                <a:latin typeface="-apple-system"/>
              </a:rPr>
              <a:t>High-Power Buck Boost Converter</a:t>
            </a:r>
          </a:p>
          <a:p>
            <a:pPr eaLnBrk="1" hangingPunct="1"/>
            <a:endParaRPr lang="zh-CN" altLang="en-US" sz="1600" b="1" u="sng"/>
          </a:p>
        </p:txBody>
      </p:sp>
      <p:sp>
        <p:nvSpPr>
          <p:cNvPr id="23" name="文本框 3">
            <a:extLst>
              <a:ext uri="{FF2B5EF4-FFF2-40B4-BE49-F238E27FC236}">
                <a16:creationId xmlns:a16="http://schemas.microsoft.com/office/drawing/2014/main" id="{7637233D-291F-8A68-09BC-159BB2722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0" y="4234921"/>
            <a:ext cx="42481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7013" indent="-2270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rgbClr val="1F2328"/>
                </a:solidFill>
                <a:latin typeface="-apple-system"/>
              </a:rPr>
              <a:t>EPC 140W Micro SmartPower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rgbClr val="1F2328"/>
                </a:solidFill>
                <a:latin typeface="-apple-system"/>
              </a:rPr>
              <a:t>Type-C Bidirectional PD3.1/Max 140W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rgbClr val="1F2328"/>
                </a:solidFill>
                <a:latin typeface="-apple-system"/>
              </a:rPr>
              <a:t>Type-A multi-channel fast charging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rgbClr val="1F2328"/>
                </a:solidFill>
                <a:latin typeface="-apple-system"/>
              </a:rPr>
              <a:t>Intelligent power allocation for multi-port high-power charging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rgbClr val="1F2328"/>
                </a:solidFill>
                <a:latin typeface="-apple-system"/>
              </a:rPr>
              <a:t>Built-in dual DC-DC</a:t>
            </a:r>
          </a:p>
        </p:txBody>
      </p:sp>
      <p:sp>
        <p:nvSpPr>
          <p:cNvPr id="24" name="文本框 3">
            <a:extLst>
              <a:ext uri="{FF2B5EF4-FFF2-40B4-BE49-F238E27FC236}">
                <a16:creationId xmlns:a16="http://schemas.microsoft.com/office/drawing/2014/main" id="{395D644B-6B40-90AA-1FF9-5D7EB3A59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0038" y="4238096"/>
            <a:ext cx="54102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7013" indent="-2270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rgbClr val="1F2328"/>
                </a:solidFill>
                <a:latin typeface="-apple-system"/>
              </a:rPr>
              <a:t>Supports 2C1A independent fast charging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rgbClr val="1F2328"/>
                </a:solidFill>
                <a:latin typeface="-apple-system"/>
              </a:rPr>
              <a:t>Supports dual PD3.1 simultaneous charging and discharging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rgbClr val="1F2328"/>
                </a:solidFill>
                <a:latin typeface="-apple-system"/>
              </a:rPr>
              <a:t>Solar</a:t>
            </a:r>
            <a:r>
              <a:rPr lang="zh-CN" altLang="en-US" sz="1600">
                <a:solidFill>
                  <a:srgbClr val="1F2328"/>
                </a:solidFill>
                <a:latin typeface="-apple-system"/>
              </a:rPr>
              <a:t> </a:t>
            </a:r>
            <a:r>
              <a:rPr lang="en-US" altLang="zh-CN" sz="1600">
                <a:solidFill>
                  <a:srgbClr val="1F2328"/>
                </a:solidFill>
                <a:latin typeface="-apple-system"/>
              </a:rPr>
              <a:t>energy</a:t>
            </a:r>
            <a:r>
              <a:rPr lang="zh-CN" altLang="en-US" sz="1600">
                <a:solidFill>
                  <a:srgbClr val="1F2328"/>
                </a:solidFill>
                <a:latin typeface="-apple-system"/>
              </a:rPr>
              <a:t> </a:t>
            </a:r>
            <a:r>
              <a:rPr lang="en-US" altLang="zh-CN" sz="1600">
                <a:solidFill>
                  <a:srgbClr val="1F2328"/>
                </a:solidFill>
                <a:latin typeface="-apple-system"/>
              </a:rPr>
              <a:t>charging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rgbClr val="1F2328"/>
                </a:solidFill>
                <a:latin typeface="-apple-system"/>
              </a:rPr>
              <a:t>28V-5A discharge;</a:t>
            </a:r>
            <a:r>
              <a:rPr lang="zh-CN" altLang="en-US" sz="1600">
                <a:solidFill>
                  <a:srgbClr val="1F2328"/>
                </a:solidFill>
                <a:latin typeface="-apple-system"/>
              </a:rPr>
              <a:t> </a:t>
            </a:r>
            <a:r>
              <a:rPr lang="en-US" altLang="zh-CN" sz="1600">
                <a:solidFill>
                  <a:srgbClr val="1F2328"/>
                </a:solidFill>
                <a:latin typeface="-apple-system"/>
              </a:rPr>
              <a:t>28V-2A charge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rgbClr val="1F2328"/>
                </a:solidFill>
                <a:latin typeface="-apple-system"/>
              </a:rPr>
              <a:t>Multiple over-voltage, over-current, and over-temperature protection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B2CFCAA-CA83-FB09-FEA6-4A49AA0569A2}"/>
              </a:ext>
            </a:extLst>
          </p:cNvPr>
          <p:cNvSpPr txBox="1">
            <a:spLocks/>
          </p:cNvSpPr>
          <p:nvPr/>
        </p:nvSpPr>
        <p:spPr>
          <a:xfrm>
            <a:off x="98425" y="170921"/>
            <a:ext cx="4860925" cy="5619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altLang="zh-CN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</a:t>
            </a:r>
            <a:r>
              <a:rPr lang="en-US" altLang="zh-CN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altLang="zh-CN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ntegration</a:t>
            </a:r>
            <a:endParaRPr lang="en-HK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5943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Optical, Wireless, and Optical Wireless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6DB47C9-9F63-12B3-9428-83DA67D44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8400" y="6416676"/>
            <a:ext cx="3251200" cy="365125"/>
          </a:xfrm>
        </p:spPr>
        <p:txBody>
          <a:bodyPr/>
          <a:lstStyle/>
          <a:p>
            <a:r>
              <a:rPr lang="en-US" dirty="0"/>
              <a:t>Slide </a:t>
            </a:r>
            <a:fld id="{43D13783-42DA-4D39-B1EE-338536AF036D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图片 24">
            <a:extLst>
              <a:ext uri="{FF2B5EF4-FFF2-40B4-BE49-F238E27FC236}">
                <a16:creationId xmlns:a16="http://schemas.microsoft.com/office/drawing/2014/main" id="{84E38814-6F8A-3AB0-90BD-D8D7F6ECD4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" y="762000"/>
            <a:ext cx="5250180" cy="368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Triangle 14">
            <a:extLst>
              <a:ext uri="{FF2B5EF4-FFF2-40B4-BE49-F238E27FC236}">
                <a16:creationId xmlns:a16="http://schemas.microsoft.com/office/drawing/2014/main" id="{B57B32E5-CCFE-2951-0F82-247022F71EDB}"/>
              </a:ext>
            </a:extLst>
          </p:cNvPr>
          <p:cNvSpPr/>
          <p:nvPr/>
        </p:nvSpPr>
        <p:spPr>
          <a:xfrm flipV="1">
            <a:off x="1028965" y="1437482"/>
            <a:ext cx="3817937" cy="2713037"/>
          </a:xfrm>
          <a:prstGeom prst="rtTriangle">
            <a:avLst/>
          </a:prstGeom>
          <a:solidFill>
            <a:srgbClr val="FF505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dirty="0"/>
          </a:p>
        </p:txBody>
      </p:sp>
      <p:pic>
        <p:nvPicPr>
          <p:cNvPr id="11" name="图片 36">
            <a:extLst>
              <a:ext uri="{FF2B5EF4-FFF2-40B4-BE49-F238E27FC236}">
                <a16:creationId xmlns:a16="http://schemas.microsoft.com/office/drawing/2014/main" id="{9A9D47EC-DD20-5211-52FD-173E22982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113" y="1371600"/>
            <a:ext cx="6924675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B4E499DF-F195-0220-5F51-978562542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65" y="4477068"/>
            <a:ext cx="3703637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35BB43F0-ECD0-CA1C-5EC4-D853E4609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5" y="3738563"/>
            <a:ext cx="7159625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2730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6858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Copper: high loss, low bandwidth</a:t>
            </a:r>
          </a:p>
          <a:p>
            <a:pPr eaLnBrk="1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Fibers: low loss, high bandwidth, need OE-EO</a:t>
            </a:r>
          </a:p>
          <a:p>
            <a:pPr eaLnBrk="1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Optical for Distance X Data Rate &gt; 100 Gb/s-m</a:t>
            </a:r>
          </a:p>
          <a:p>
            <a:pPr eaLnBrk="1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Cross-over opportunities!! </a:t>
            </a:r>
          </a:p>
          <a:p>
            <a:pPr eaLnBrk="1" hangingPunct="1">
              <a:lnSpc>
                <a:spcPct val="90000"/>
              </a:lnSpc>
              <a:spcBef>
                <a:spcPts val="563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High-Speed OWC, Short-Reach Optical  </a:t>
            </a:r>
            <a:b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</a:rPr>
            </a:br>
            <a:endParaRPr lang="zh-CN" altLang="en-US" sz="28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9289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B53766C-50F9-F5D8-22D1-E98058018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2ED3D1-814F-CC62-5E4B-839A391F7FB1}"/>
              </a:ext>
            </a:extLst>
          </p:cNvPr>
          <p:cNvSpPr txBox="1">
            <a:spLocks/>
          </p:cNvSpPr>
          <p:nvPr/>
        </p:nvSpPr>
        <p:spPr>
          <a:xfrm>
            <a:off x="603780" y="1375305"/>
            <a:ext cx="5786437" cy="1628775"/>
          </a:xfrm>
          <a:prstGeom prst="rect">
            <a:avLst/>
          </a:prstGeom>
        </p:spPr>
        <p:txBody>
          <a:bodyPr lIns="121920" tIns="60960" rIns="121920" bIns="60960"/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1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08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247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12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342" indent="-456342" fontAlgn="auto">
              <a:spcBef>
                <a:spcPts val="1867"/>
              </a:spcBef>
              <a:spcAft>
                <a:spcPts val="667"/>
              </a:spcAft>
              <a:defRPr/>
            </a:pPr>
            <a:endParaRPr lang="en-US" sz="2133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FECB2A-7DDF-DF06-7C56-BF1EBE2D5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567" y="4975755"/>
            <a:ext cx="1078706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 defTabSz="12176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1363" indent="-284163" defTabSz="12176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1413" indent="-227013" defTabSz="12176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598613" indent="-227013" defTabSz="12176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5813" indent="-227013" defTabSz="1217613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3013" indent="-227013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0213" indent="-227013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7413" indent="-227013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4613" indent="-227013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HK" altLang="zh-CN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Trade-off between Q factor, inductance density, and power handling capability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6FE561-35F7-B1C3-761C-4460F8AD9C6B}"/>
              </a:ext>
            </a:extLst>
          </p:cNvPr>
          <p:cNvSpPr txBox="1">
            <a:spLocks/>
          </p:cNvSpPr>
          <p:nvPr/>
        </p:nvSpPr>
        <p:spPr>
          <a:xfrm>
            <a:off x="821267" y="3813705"/>
            <a:ext cx="5357813" cy="61753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HK" sz="2133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Directly using PDK inductor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HK" sz="1867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= 138 pH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HK" sz="1867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= 33</a:t>
            </a: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9D23590B-6278-0772-0AEC-1318786F3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17" y="964142"/>
            <a:ext cx="5527675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20182A3F-6A72-1808-7543-A54B3881A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930" y="876830"/>
            <a:ext cx="5216525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笑脸 9">
            <a:extLst>
              <a:ext uri="{FF2B5EF4-FFF2-40B4-BE49-F238E27FC236}">
                <a16:creationId xmlns:a16="http://schemas.microsoft.com/office/drawing/2014/main" id="{605866D1-4E03-E9FD-CCBE-E871D815322D}"/>
              </a:ext>
            </a:extLst>
          </p:cNvPr>
          <p:cNvSpPr/>
          <p:nvPr/>
        </p:nvSpPr>
        <p:spPr>
          <a:xfrm>
            <a:off x="3369205" y="4264555"/>
            <a:ext cx="615950" cy="590550"/>
          </a:xfrm>
          <a:prstGeom prst="smileyFace">
            <a:avLst>
              <a:gd name="adj" fmla="val -465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/>
          </a:p>
        </p:txBody>
      </p:sp>
      <p:sp>
        <p:nvSpPr>
          <p:cNvPr id="11" name="笑脸 10">
            <a:extLst>
              <a:ext uri="{FF2B5EF4-FFF2-40B4-BE49-F238E27FC236}">
                <a16:creationId xmlns:a16="http://schemas.microsoft.com/office/drawing/2014/main" id="{0A1BCF46-922F-FA18-D7B7-5D00809C782C}"/>
              </a:ext>
            </a:extLst>
          </p:cNvPr>
          <p:cNvSpPr/>
          <p:nvPr/>
        </p:nvSpPr>
        <p:spPr>
          <a:xfrm>
            <a:off x="9885892" y="4264555"/>
            <a:ext cx="615950" cy="590550"/>
          </a:xfrm>
          <a:prstGeom prst="smileyFace">
            <a:avLst>
              <a:gd name="adj" fmla="val 4653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A2AC0C7-5C3E-4500-2CE8-6FEE8AFB61B2}"/>
              </a:ext>
            </a:extLst>
          </p:cNvPr>
          <p:cNvSpPr txBox="1">
            <a:spLocks/>
          </p:cNvSpPr>
          <p:nvPr/>
        </p:nvSpPr>
        <p:spPr>
          <a:xfrm>
            <a:off x="6390217" y="3813705"/>
            <a:ext cx="5357813" cy="61753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HK" sz="2133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Custom-design optimized inductor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HK" sz="1867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= 153 pH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HK" sz="1867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= 47 (42% higher)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45AA0C2-D7A5-18E4-6E96-720BBAC29DA1}"/>
              </a:ext>
            </a:extLst>
          </p:cNvPr>
          <p:cNvSpPr txBox="1">
            <a:spLocks/>
          </p:cNvSpPr>
          <p:nvPr/>
        </p:nvSpPr>
        <p:spPr>
          <a:xfrm>
            <a:off x="599545" y="341842"/>
            <a:ext cx="6275388" cy="5619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altLang="zh-CN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</a:t>
            </a:r>
            <a:r>
              <a:rPr lang="en-US" altLang="zh-CN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altLang="zh-CN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uality Factor Passives</a:t>
            </a:r>
            <a:endParaRPr lang="en-HK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7365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46EDD87D-27E4-C8EE-897F-F5970569F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2932113"/>
            <a:ext cx="1147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zh-C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Potential Applications </a:t>
            </a:r>
            <a:br>
              <a:rPr lang="en-US" altLang="zh-C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6G Era</a:t>
            </a:r>
            <a:endParaRPr lang="en-HK" altLang="zh-CN" sz="4800" b="1">
              <a:solidFill>
                <a:schemeClr val="bg1"/>
              </a:solidFill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HK" altLang="zh-CN" sz="4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HK" altLang="zh-CN" sz="4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CCD11F1-EBF6-B76A-0B7B-9AC971151AE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291F758-B4EE-4811-99E9-21325DD73E54}" type="datetime1">
              <a:rPr lang="zh-CN" altLang="en-US"/>
              <a:pPr>
                <a:defRPr/>
              </a:pPr>
              <a:t>2025/10/22</a:t>
            </a:fld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88C48-C922-2494-417D-DBB800A2E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F5E606-FBF1-4DEF-BFC2-B030389EB8D7}" type="slidenum">
              <a:rPr lang="zh-CN" altLang="en-US"/>
              <a:pPr>
                <a:defRPr/>
              </a:pPr>
              <a:t>30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48DFD2-008E-E6C7-C432-9A8754EA4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0B736BD-981F-3CC0-321B-CE288AF21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326091"/>
            <a:ext cx="10515600" cy="466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1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08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247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12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273050">
              <a:spcBef>
                <a:spcPts val="563"/>
              </a:spcBef>
            </a:pPr>
            <a:r>
              <a:rPr lang="en-HK" altLang="zh-CN"/>
              <a:t>Fiber-Wireless Hybrid Network: </a:t>
            </a:r>
            <a:r>
              <a:rPr lang="en-HK" altLang="zh-CN">
                <a:solidFill>
                  <a:srgbClr val="C00000"/>
                </a:solidFill>
              </a:rPr>
              <a:t>Cascade</a:t>
            </a:r>
            <a:r>
              <a:rPr lang="en-US" altLang="zh-CN">
                <a:solidFill>
                  <a:srgbClr val="C00000"/>
                </a:solidFill>
              </a:rPr>
              <a:t>d</a:t>
            </a:r>
            <a:r>
              <a:rPr lang="en-HK" altLang="zh-CN">
                <a:solidFill>
                  <a:srgbClr val="C00000"/>
                </a:solidFill>
              </a:rPr>
              <a:t> Topology</a:t>
            </a:r>
          </a:p>
          <a:p>
            <a:pPr marL="182563" indent="-273050">
              <a:spcBef>
                <a:spcPts val="563"/>
              </a:spcBef>
            </a:pPr>
            <a:endParaRPr lang="en-HK" altLang="zh-CN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D18D4119-0189-EA0C-6E0C-BC9F13353A92}"/>
              </a:ext>
            </a:extLst>
          </p:cNvPr>
          <p:cNvGrpSpPr>
            <a:grpSpLocks/>
          </p:cNvGrpSpPr>
          <p:nvPr/>
        </p:nvGrpSpPr>
        <p:grpSpPr bwMode="auto">
          <a:xfrm>
            <a:off x="1231900" y="1799166"/>
            <a:ext cx="4152900" cy="3446463"/>
            <a:chOff x="1185863" y="2145001"/>
            <a:chExt cx="4153107" cy="3446174"/>
          </a:xfrm>
        </p:grpSpPr>
        <p:graphicFrame>
          <p:nvGraphicFramePr>
            <p:cNvPr id="7" name="Object 25">
              <a:extLst>
                <a:ext uri="{FF2B5EF4-FFF2-40B4-BE49-F238E27FC236}">
                  <a16:creationId xmlns:a16="http://schemas.microsoft.com/office/drawing/2014/main" id="{8991B024-F77F-DB66-B521-DFEACCF456E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85863" y="2559050"/>
            <a:ext cx="4124325" cy="3032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2" imgW="3117334" imgH="2177915" progId="Origin50.Graph">
                    <p:embed/>
                  </p:oleObj>
                </mc:Choice>
                <mc:Fallback>
                  <p:oleObj name="Graph" r:id="rId2" imgW="3117334" imgH="2177915" progId="Origin50.Graph">
                    <p:embed/>
                    <p:pic>
                      <p:nvPicPr>
                        <p:cNvPr id="7" name="Object 25">
                          <a:extLst>
                            <a:ext uri="{FF2B5EF4-FFF2-40B4-BE49-F238E27FC236}">
                              <a16:creationId xmlns:a16="http://schemas.microsoft.com/office/drawing/2014/main" id="{8991B024-F77F-DB66-B521-DFEACCF456E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5710"/>
                        <a:stretch>
                          <a:fillRect/>
                        </a:stretch>
                      </p:blipFill>
                      <p:spPr bwMode="auto">
                        <a:xfrm>
                          <a:off x="1185863" y="2559050"/>
                          <a:ext cx="4124325" cy="3032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26">
              <a:extLst>
                <a:ext uri="{FF2B5EF4-FFF2-40B4-BE49-F238E27FC236}">
                  <a16:creationId xmlns:a16="http://schemas.microsoft.com/office/drawing/2014/main" id="{FF43DEE5-0317-C31F-4997-FA19A4DFA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0370" y="2145001"/>
              <a:ext cx="4038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400">
                  <a:latin typeface="Calibri" panose="020F0502020204030204" pitchFamily="34" charset="0"/>
                </a:rPr>
                <a:t>Evolution of Cellular Networks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A99F68BB-75B6-0ECD-EBBD-5511D25D50D2}"/>
              </a:ext>
            </a:extLst>
          </p:cNvPr>
          <p:cNvGrpSpPr>
            <a:grpSpLocks/>
          </p:cNvGrpSpPr>
          <p:nvPr/>
        </p:nvGrpSpPr>
        <p:grpSpPr bwMode="auto">
          <a:xfrm>
            <a:off x="6605588" y="1757891"/>
            <a:ext cx="5243512" cy="4025900"/>
            <a:chOff x="6572985" y="2144809"/>
            <a:chExt cx="5242985" cy="4024878"/>
          </a:xfrm>
        </p:grpSpPr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BF29B510-1F95-EF12-A002-8B650DFFB7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72985" y="2540024"/>
              <a:ext cx="5242985" cy="3629663"/>
              <a:chOff x="5176123" y="1340828"/>
              <a:chExt cx="4138531" cy="2978100"/>
            </a:xfrm>
          </p:grpSpPr>
          <p:pic>
            <p:nvPicPr>
              <p:cNvPr id="12" name="Picture 19">
                <a:extLst>
                  <a:ext uri="{FF2B5EF4-FFF2-40B4-BE49-F238E27FC236}">
                    <a16:creationId xmlns:a16="http://schemas.microsoft.com/office/drawing/2014/main" id="{93DAFC5F-376D-14F1-FA2D-7A16B99045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6123" y="1340828"/>
                <a:ext cx="4138531" cy="2978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矩形 1">
                <a:extLst>
                  <a:ext uri="{FF2B5EF4-FFF2-40B4-BE49-F238E27FC236}">
                    <a16:creationId xmlns:a16="http://schemas.microsoft.com/office/drawing/2014/main" id="{C7ABF0F0-23A4-9182-E37E-A385D5603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0755" y="3877073"/>
                <a:ext cx="189930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>
                    <a:latin typeface="Arial" panose="020B0604020202020204" pitchFamily="34" charset="0"/>
                    <a:ea typeface="宋体" panose="02010600030101010101" pitchFamily="2" charset="-122"/>
                  </a:rPr>
                  <a:t>[2] X. Pang, JLT 2014</a:t>
                </a:r>
                <a:endParaRPr lang="zh-CN" altLang="en-US" sz="14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Oval 21">
                <a:extLst>
                  <a:ext uri="{FF2B5EF4-FFF2-40B4-BE49-F238E27FC236}">
                    <a16:creationId xmlns:a16="http://schemas.microsoft.com/office/drawing/2014/main" id="{815CF3E8-5521-6216-35F1-E58A459C4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86851" y="2318869"/>
                <a:ext cx="1038616" cy="422243"/>
              </a:xfrm>
              <a:prstGeom prst="ellipse">
                <a:avLst/>
              </a:prstGeom>
              <a:solidFill>
                <a:srgbClr val="0070C0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endParaRPr lang="en-US" altLang="zh-CN" sz="2800">
                  <a:latin typeface="Times" panose="02020603050405020304" pitchFamily="18" charset="0"/>
                </a:endParaRPr>
              </a:p>
            </p:txBody>
          </p:sp>
          <p:sp>
            <p:nvSpPr>
              <p:cNvPr id="15" name="Oval 22">
                <a:extLst>
                  <a:ext uri="{FF2B5EF4-FFF2-40B4-BE49-F238E27FC236}">
                    <a16:creationId xmlns:a16="http://schemas.microsoft.com/office/drawing/2014/main" id="{6AFB1E17-523D-00D3-8B3D-7A515B1AEA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427063">
                <a:off x="8179177" y="3121854"/>
                <a:ext cx="1049098" cy="254663"/>
              </a:xfrm>
              <a:prstGeom prst="ellipse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endParaRPr lang="en-US" altLang="zh-CN" sz="2800">
                  <a:latin typeface="Times" panose="02020603050405020304" pitchFamily="18" charset="0"/>
                </a:endParaRPr>
              </a:p>
            </p:txBody>
          </p:sp>
          <p:sp>
            <p:nvSpPr>
              <p:cNvPr id="16" name="Oval 23">
                <a:extLst>
                  <a:ext uri="{FF2B5EF4-FFF2-40B4-BE49-F238E27FC236}">
                    <a16:creationId xmlns:a16="http://schemas.microsoft.com/office/drawing/2014/main" id="{D8477B69-A28E-BC9F-3BFA-3C979A539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86851" y="3161736"/>
                <a:ext cx="1038616" cy="422243"/>
              </a:xfrm>
              <a:prstGeom prst="ellipse">
                <a:avLst/>
              </a:prstGeom>
              <a:solidFill>
                <a:srgbClr val="0070C0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endParaRPr lang="en-US" altLang="zh-CN" sz="2800">
                  <a:latin typeface="Times" panose="02020603050405020304" pitchFamily="18" charset="0"/>
                </a:endParaRPr>
              </a:p>
            </p:txBody>
          </p:sp>
          <p:sp>
            <p:nvSpPr>
              <p:cNvPr id="17" name="Oval 24">
                <a:extLst>
                  <a:ext uri="{FF2B5EF4-FFF2-40B4-BE49-F238E27FC236}">
                    <a16:creationId xmlns:a16="http://schemas.microsoft.com/office/drawing/2014/main" id="{86A052B5-41BF-2A59-9F95-E89FFAD1A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672423">
                <a:off x="7948610" y="1698350"/>
                <a:ext cx="1049098" cy="254663"/>
              </a:xfrm>
              <a:prstGeom prst="ellipse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endParaRPr lang="en-US" altLang="zh-CN" sz="2800">
                  <a:latin typeface="Times" panose="02020603050405020304" pitchFamily="18" charset="0"/>
                </a:endParaRPr>
              </a:p>
            </p:txBody>
          </p:sp>
        </p:grpSp>
        <p:sp>
          <p:nvSpPr>
            <p:cNvPr id="11" name="Rectangle 27">
              <a:extLst>
                <a:ext uri="{FF2B5EF4-FFF2-40B4-BE49-F238E27FC236}">
                  <a16:creationId xmlns:a16="http://schemas.microsoft.com/office/drawing/2014/main" id="{47ED57E0-A6B0-DA52-67F6-D5E357EB6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2672" y="2144809"/>
              <a:ext cx="44672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400">
                  <a:latin typeface="Calibri" panose="020F0502020204030204" pitchFamily="34" charset="0"/>
                </a:rPr>
                <a:t>Fiber-Wireless Network</a:t>
              </a:r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82A4F2C-B65D-69B7-76F7-05C6AA66B00F}"/>
              </a:ext>
            </a:extLst>
          </p:cNvPr>
          <p:cNvSpPr txBox="1">
            <a:spLocks/>
          </p:cNvSpPr>
          <p:nvPr/>
        </p:nvSpPr>
        <p:spPr>
          <a:xfrm>
            <a:off x="241300" y="5138208"/>
            <a:ext cx="12336463" cy="1173163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1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08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247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12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9412" indent="-509412" algn="just" fontAlgn="auto"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r>
              <a:rPr lang="en-US" sz="1800" b="1" dirty="0"/>
              <a:t>5G mobile network requires ultra-dense cellular cells</a:t>
            </a:r>
          </a:p>
          <a:p>
            <a:pPr marL="509412" indent="-509412" algn="just" fontAlgn="auto"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r>
              <a:rPr lang="en-US" sz="1800" b="1" dirty="0">
                <a:cs typeface="+mn-cs"/>
              </a:rPr>
              <a:t>Backhaul links deployment is challenging </a:t>
            </a:r>
          </a:p>
          <a:p>
            <a:pPr marL="509412" indent="-509412" algn="just" fontAlgn="auto"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r>
              <a:rPr lang="en-US" sz="1800" b="1" dirty="0"/>
              <a:t>Fiber-wireless networks provide high performance and flexible backhaul link connections</a:t>
            </a:r>
            <a:endParaRPr lang="en-US" sz="1800" b="1" dirty="0"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EEE1C0-5F35-D2AD-8C5E-B93467BF2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3816"/>
            <a:ext cx="10515600" cy="833437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HK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</a:rPr>
              <a:t>New Opportunities: Optical-Wireless Hybrid Link</a:t>
            </a:r>
          </a:p>
        </p:txBody>
      </p:sp>
    </p:spTree>
    <p:extLst>
      <p:ext uri="{BB962C8B-B14F-4D97-AF65-F5344CB8AC3E}">
        <p14:creationId xmlns:p14="http://schemas.microsoft.com/office/powerpoint/2010/main" val="9110105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A0D413-416E-1359-A700-87F8C535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7724C0-DCAE-C503-6FDB-1D278368D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" y="1390650"/>
            <a:ext cx="10515600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1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08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247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12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273050">
              <a:spcBef>
                <a:spcPts val="563"/>
              </a:spcBef>
            </a:pPr>
            <a:r>
              <a:rPr lang="en-US" altLang="zh-CN"/>
              <a:t>Fiber-Wireless Hybrid Network: </a:t>
            </a:r>
            <a:r>
              <a:rPr lang="en-US" altLang="zh-CN">
                <a:solidFill>
                  <a:srgbClr val="C00000"/>
                </a:solidFill>
              </a:rPr>
              <a:t>Parallel Topology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70EC194-F39C-BB97-BE80-86C4EFEC9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390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endParaRPr lang="en-HK" altLang="zh-CN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5114A35-8EF9-F80A-8060-7F43E2EB68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5321814"/>
              </p:ext>
            </p:extLst>
          </p:nvPr>
        </p:nvGraphicFramePr>
        <p:xfrm>
          <a:off x="285750" y="2152650"/>
          <a:ext cx="5743575" cy="326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17410106" imgH="9940844" progId="Visio.Drawing.11">
                  <p:embed/>
                </p:oleObj>
              </mc:Choice>
              <mc:Fallback>
                <p:oleObj name="Visio" r:id="rId2" imgW="17410106" imgH="9940844" progId="Visio.Drawing.1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5114A35-8EF9-F80A-8060-7F43E2EB68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2152650"/>
                        <a:ext cx="5743575" cy="326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>
            <a:extLst>
              <a:ext uri="{FF2B5EF4-FFF2-40B4-BE49-F238E27FC236}">
                <a16:creationId xmlns:a16="http://schemas.microsoft.com/office/drawing/2014/main" id="{2E12A8D4-CEEE-15A5-E575-9BC401253E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8836496"/>
              </p:ext>
            </p:extLst>
          </p:nvPr>
        </p:nvGraphicFramePr>
        <p:xfrm>
          <a:off x="6191250" y="2055813"/>
          <a:ext cx="5467350" cy="334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17410106" imgH="10631334" progId="Visio.Drawing.11">
                  <p:embed/>
                </p:oleObj>
              </mc:Choice>
              <mc:Fallback>
                <p:oleObj name="Visio" r:id="rId4" imgW="17410106" imgH="10631334" progId="Visio.Drawing.11">
                  <p:embed/>
                  <p:pic>
                    <p:nvPicPr>
                      <p:cNvPr id="8" name="Object 8">
                        <a:extLst>
                          <a:ext uri="{FF2B5EF4-FFF2-40B4-BE49-F238E27FC236}">
                            <a16:creationId xmlns:a16="http://schemas.microsoft.com/office/drawing/2014/main" id="{2E12A8D4-CEEE-15A5-E575-9BC401253E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250" y="2055813"/>
                        <a:ext cx="5467350" cy="334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3830B0-4AF7-5122-C55E-F896AD1C45A2}"/>
              </a:ext>
            </a:extLst>
          </p:cNvPr>
          <p:cNvSpPr txBox="1">
            <a:spLocks/>
          </p:cNvSpPr>
          <p:nvPr/>
        </p:nvSpPr>
        <p:spPr>
          <a:xfrm>
            <a:off x="212725" y="5421313"/>
            <a:ext cx="11912600" cy="798512"/>
          </a:xfrm>
          <a:prstGeom prst="rect">
            <a:avLst/>
          </a:prstGeom>
        </p:spPr>
        <p:txBody>
          <a:bodyPr>
            <a:norm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1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08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247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12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9412" indent="-509412" algn="just" fontAlgn="auto"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r>
              <a:rPr lang="en-US" sz="2000" b="1" dirty="0"/>
              <a:t>Under good weather condition: mmWave + Optical in parallel</a:t>
            </a:r>
          </a:p>
          <a:p>
            <a:pPr marL="509412" indent="-509412" algn="just" fontAlgn="auto"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r>
              <a:rPr lang="en-US" sz="2000" b="1" dirty="0">
                <a:cs typeface="+mn-cs"/>
              </a:rPr>
              <a:t>Under bad weather condition: mmWave only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95A826-2C60-D155-031E-5530E6A12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5" y="308769"/>
            <a:ext cx="10934700" cy="833437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HK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</a:rPr>
              <a:t>New Opportunities: Optical-Wireless Hybrid Link</a:t>
            </a:r>
          </a:p>
        </p:txBody>
      </p:sp>
    </p:spTree>
    <p:extLst>
      <p:ext uri="{BB962C8B-B14F-4D97-AF65-F5344CB8AC3E}">
        <p14:creationId xmlns:p14="http://schemas.microsoft.com/office/powerpoint/2010/main" val="505690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C3D7C5-6ADD-5159-D269-87B51F4A8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139E70-A8CD-C28F-4687-38398A43C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9" y="463550"/>
            <a:ext cx="11731625" cy="68897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HK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  <a:cs typeface="Arial"/>
              </a:rPr>
              <a:t>Optical-Wireless Hybrid Link for SatCom</a:t>
            </a:r>
            <a:endParaRPr lang="en-HK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aHei" panose="020B0503020204020204" pitchFamily="34" charset="-122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2C5B76A-3033-68EC-317E-542118F22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075" y="1151927"/>
            <a:ext cx="8449527" cy="43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D3BCBA1D-8F36-8936-DDEA-011D5226D64E}"/>
              </a:ext>
            </a:extLst>
          </p:cNvPr>
          <p:cNvSpPr txBox="1"/>
          <p:nvPr/>
        </p:nvSpPr>
        <p:spPr>
          <a:xfrm>
            <a:off x="3941234" y="1527175"/>
            <a:ext cx="4287838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Söhne"/>
                <a:ea typeface="+mn-ea"/>
              </a:rPr>
              <a:t>AOCS: Attitude and Orbit Control System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Söhne"/>
                <a:ea typeface="+mn-ea"/>
              </a:rPr>
              <a:t>OCT: Optical Communication Terminals 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D31C0091-86B4-DC06-FDD5-D9A6B3BBA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9372" y="5387975"/>
            <a:ext cx="3187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[Okada. Tokyo Tech]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875DE72-BBD9-C351-4833-39736749F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09" y="1527175"/>
            <a:ext cx="3908425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1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08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247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12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63"/>
              </a:spcBef>
              <a:buFont typeface="Arial" pitchFamily="34" charset="0"/>
              <a:buNone/>
            </a:pPr>
            <a:r>
              <a:rPr lang="en-HK" altLang="zh-CN"/>
              <a:t>Mixed usage of </a:t>
            </a:r>
            <a:br>
              <a:rPr lang="en-HK" altLang="zh-CN"/>
            </a:br>
            <a:r>
              <a:rPr lang="en-HK" altLang="zh-CN"/>
              <a:t>OWC and mmWave links for LEO SatCom</a:t>
            </a:r>
            <a:endParaRPr lang="en-US" altLang="zh-CN"/>
          </a:p>
          <a:p>
            <a:pPr lvl="1">
              <a:spcBef>
                <a:spcPts val="563"/>
              </a:spcBef>
            </a:pPr>
            <a:r>
              <a:rPr lang="en-HK" altLang="zh-CN" sz="2000" b="1"/>
              <a:t>Optical: communication between satellites</a:t>
            </a:r>
          </a:p>
          <a:p>
            <a:pPr lvl="1">
              <a:spcBef>
                <a:spcPts val="563"/>
              </a:spcBef>
            </a:pPr>
            <a:r>
              <a:rPr lang="en-HK" altLang="zh-CN" sz="2000" b="1"/>
              <a:t>mmWave: between satellite and ground base station</a:t>
            </a:r>
            <a:endParaRPr lang="en-HK" altLang="zh-CN" dirty="0"/>
          </a:p>
        </p:txBody>
      </p:sp>
    </p:spTree>
    <p:extLst>
      <p:ext uri="{BB962C8B-B14F-4D97-AF65-F5344CB8AC3E}">
        <p14:creationId xmlns:p14="http://schemas.microsoft.com/office/powerpoint/2010/main" val="1230657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B1A1C6-46A8-76E7-058B-E8E591750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061CEAF-ECBE-2CF4-A41D-7444CEBEB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1665288"/>
            <a:ext cx="9967912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D0626F1-B87E-2AE2-0087-9E839E37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100"/>
            <a:ext cx="10515600" cy="8318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HK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</a:rPr>
              <a:t>Optical-Wireless Hybrid Transceiver </a:t>
            </a:r>
            <a:r>
              <a:rPr lang="en-HK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</a:rPr>
              <a:t>Architecture</a:t>
            </a:r>
            <a:endParaRPr lang="en-HK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aHei" panose="020B0503020204020204" pitchFamily="34" charset="-122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69FA0E-3986-FA9C-DADE-C7951E527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82662"/>
            <a:ext cx="10515600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1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08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247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12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273050">
              <a:spcBef>
                <a:spcPts val="563"/>
              </a:spcBef>
            </a:pPr>
            <a:r>
              <a:rPr lang="en-HK" altLang="zh-CN"/>
              <a:t>Optical-In-mmWave-Out + mmWave-In-Optical-Out</a:t>
            </a:r>
            <a:endParaRPr lang="en-HK" altLang="zh-CN" dirty="0"/>
          </a:p>
        </p:txBody>
      </p:sp>
    </p:spTree>
    <p:extLst>
      <p:ext uri="{BB962C8B-B14F-4D97-AF65-F5344CB8AC3E}">
        <p14:creationId xmlns:p14="http://schemas.microsoft.com/office/powerpoint/2010/main" val="3105907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9AC9F054-B480-85F0-BC5F-61A180F34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2932113"/>
            <a:ext cx="1147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HK" altLang="zh-CN" sz="4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6G Technologies &amp; IC Design </a:t>
            </a:r>
          </a:p>
          <a:p>
            <a:pPr algn="ctr" eaLnBrk="1" hangingPunct="1">
              <a:lnSpc>
                <a:spcPct val="90000"/>
              </a:lnSpc>
            </a:pPr>
            <a:r>
              <a:rPr lang="en-HK" altLang="zh-CN" sz="4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@ HKUST</a:t>
            </a:r>
          </a:p>
          <a:p>
            <a:pPr algn="ctr" eaLnBrk="1" hangingPunct="1">
              <a:lnSpc>
                <a:spcPct val="90000"/>
              </a:lnSpc>
            </a:pPr>
            <a:endParaRPr lang="en-HK" altLang="zh-CN" sz="48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</a:pPr>
            <a:endParaRPr lang="en-HK" altLang="zh-CN" sz="4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7619132-3FF1-2ECE-B414-5AF171C97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FDCB4-7540-77C5-A5BD-A4213C5C2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1100" y="334169"/>
            <a:ext cx="669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/>
            <a:r>
              <a:rPr lang="en-US" altLang="zh-TW" sz="2400" b="1">
                <a:solidFill>
                  <a:srgbClr val="404040"/>
                </a:solidFill>
                <a:latin typeface="Muli"/>
                <a:ea typeface="PMingLiU" panose="02020500000000000000" pitchFamily="18" charset="-120"/>
              </a:rPr>
              <a:t>An Area of Excellence Project (</a:t>
            </a:r>
            <a:r>
              <a:rPr lang="en-US" altLang="zh-CN" sz="2400" b="1">
                <a:solidFill>
                  <a:srgbClr val="404040"/>
                </a:solidFill>
                <a:latin typeface="Muli"/>
              </a:rPr>
              <a:t>AoE/E-601/22-R</a:t>
            </a:r>
            <a:r>
              <a:rPr lang="en-HK" altLang="zh-CN" sz="2400" b="1">
                <a:solidFill>
                  <a:srgbClr val="404040"/>
                </a:solidFill>
                <a:latin typeface="Muli"/>
              </a:rPr>
              <a:t>)</a:t>
            </a:r>
            <a:endParaRPr lang="en-US" altLang="zh-TW" sz="2400" b="1">
              <a:solidFill>
                <a:srgbClr val="404040"/>
              </a:solidFill>
              <a:latin typeface="Muli"/>
              <a:ea typeface="PMingLiU" panose="02020500000000000000" pitchFamily="18" charset="-120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7E876395-EC1E-E991-8339-4661B448890B}"/>
              </a:ext>
            </a:extLst>
          </p:cNvPr>
          <p:cNvSpPr/>
          <p:nvPr/>
        </p:nvSpPr>
        <p:spPr>
          <a:xfrm>
            <a:off x="8911166" y="1172368"/>
            <a:ext cx="3194050" cy="40290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Started Jan. 2023 and Supported by the Hong Kong Research Grant Council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D5A46EA9-4834-9C15-5F23-14CE733F3CF3}"/>
              </a:ext>
            </a:extLst>
          </p:cNvPr>
          <p:cNvSpPr txBox="1"/>
          <p:nvPr/>
        </p:nvSpPr>
        <p:spPr>
          <a:xfrm>
            <a:off x="9747084" y="1160370"/>
            <a:ext cx="1882775" cy="7477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Coordinating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University: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83FCEEA0-6D8C-5F32-E20A-9008125D3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825" y="2124868"/>
            <a:ext cx="289877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EC6738EE-03B6-F651-2D6D-E9A3C0F80580}"/>
              </a:ext>
            </a:extLst>
          </p:cNvPr>
          <p:cNvSpPr/>
          <p:nvPr/>
        </p:nvSpPr>
        <p:spPr>
          <a:xfrm>
            <a:off x="0" y="710406"/>
            <a:ext cx="12192000" cy="425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HK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+mj-cs"/>
              </a:rPr>
              <a:t>6G: Wireless Access and Connectivity for an Intelligent and Sustainable World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ABF7807E-C5A0-1D1D-7C0E-5013086A0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9"/>
          <a:stretch>
            <a:fillRect/>
          </a:stretch>
        </p:blipFill>
        <p:spPr bwMode="auto">
          <a:xfrm>
            <a:off x="339634" y="1172368"/>
            <a:ext cx="857153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3558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FE101D-E6F9-F34F-7B83-85624F499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Picture 50">
            <a:extLst>
              <a:ext uri="{FF2B5EF4-FFF2-40B4-BE49-F238E27FC236}">
                <a16:creationId xmlns:a16="http://schemas.microsoft.com/office/drawing/2014/main" id="{3CFB66A7-5C92-2C0C-4A45-0C6BFB144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637" y="28448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A2D2F55B-F233-F897-8406-1CB1EFF74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975" y="28448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E965B00F-D51A-A3A9-D9BE-8BB06B876C64}"/>
              </a:ext>
            </a:extLst>
          </p:cNvPr>
          <p:cNvSpPr txBox="1"/>
          <p:nvPr/>
        </p:nvSpPr>
        <p:spPr>
          <a:xfrm>
            <a:off x="1109662" y="294005"/>
            <a:ext cx="2986088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+mj-cs"/>
              </a:rPr>
              <a:t>The </a:t>
            </a:r>
            <a:r>
              <a:rPr lang="en-US" alt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+mj-cs"/>
              </a:rPr>
              <a:t>AoE</a:t>
            </a:r>
            <a:r>
              <a:rPr lang="en-US" alt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+mj-cs"/>
              </a:rPr>
              <a:t> Team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YaHei" panose="020B0503020204020204" pitchFamily="34" charset="-122"/>
              <a:cs typeface="+mj-cs"/>
            </a:endParaRPr>
          </a:p>
        </p:txBody>
      </p:sp>
      <p:sp>
        <p:nvSpPr>
          <p:cNvPr id="8" name="TextBox 39">
            <a:extLst>
              <a:ext uri="{FF2B5EF4-FFF2-40B4-BE49-F238E27FC236}">
                <a16:creationId xmlns:a16="http://schemas.microsoft.com/office/drawing/2014/main" id="{5580B4F6-B137-94C9-00BC-153C014A79DC}"/>
              </a:ext>
            </a:extLst>
          </p:cNvPr>
          <p:cNvSpPr txBox="1"/>
          <p:nvPr/>
        </p:nvSpPr>
        <p:spPr>
          <a:xfrm>
            <a:off x="6859587" y="5769293"/>
            <a:ext cx="1295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+mn-ea"/>
              </a:rPr>
              <a:t>K. HUANG</a:t>
            </a:r>
          </a:p>
        </p:txBody>
      </p:sp>
      <p:sp>
        <p:nvSpPr>
          <p:cNvPr id="9" name="TextBox 66">
            <a:extLst>
              <a:ext uri="{FF2B5EF4-FFF2-40B4-BE49-F238E27FC236}">
                <a16:creationId xmlns:a16="http://schemas.microsoft.com/office/drawing/2014/main" id="{241E39BF-74A9-1131-EB7C-6680DC14B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562" y="2918143"/>
            <a:ext cx="13795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latin typeface="Arial Narrow" panose="020B0606020202030204" pitchFamily="34" charset="0"/>
              </a:rPr>
              <a:t>Jun ZHANG</a:t>
            </a:r>
          </a:p>
        </p:txBody>
      </p:sp>
      <p:sp>
        <p:nvSpPr>
          <p:cNvPr id="10" name="TextBox 68">
            <a:extLst>
              <a:ext uri="{FF2B5EF4-FFF2-40B4-BE49-F238E27FC236}">
                <a16:creationId xmlns:a16="http://schemas.microsoft.com/office/drawing/2014/main" id="{DDA5CFF2-0268-156B-AD76-0C68DF906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7525" y="2918143"/>
            <a:ext cx="1362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latin typeface="Arial Narrow" panose="020B0606020202030204" pitchFamily="34" charset="0"/>
              </a:rPr>
              <a:t>Song GUO</a:t>
            </a:r>
          </a:p>
        </p:txBody>
      </p:sp>
      <p:pic>
        <p:nvPicPr>
          <p:cNvPr id="11" name="Picture 69">
            <a:extLst>
              <a:ext uri="{FF2B5EF4-FFF2-40B4-BE49-F238E27FC236}">
                <a16:creationId xmlns:a16="http://schemas.microsoft.com/office/drawing/2014/main" id="{C1842DF1-4371-7F06-823E-0B8DAD6F8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6"/>
          <a:stretch>
            <a:fillRect/>
          </a:stretch>
        </p:blipFill>
        <p:spPr bwMode="auto">
          <a:xfrm>
            <a:off x="9518650" y="1843405"/>
            <a:ext cx="1036637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3">
            <a:extLst>
              <a:ext uri="{FF2B5EF4-FFF2-40B4-BE49-F238E27FC236}">
                <a16:creationId xmlns:a16="http://schemas.microsoft.com/office/drawing/2014/main" id="{0F5D1E44-8412-B51D-89A0-A25DAA0A9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1"/>
          <a:stretch>
            <a:fillRect/>
          </a:stretch>
        </p:blipFill>
        <p:spPr bwMode="auto">
          <a:xfrm>
            <a:off x="10737850" y="284480"/>
            <a:ext cx="103981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4">
            <a:extLst>
              <a:ext uri="{FF2B5EF4-FFF2-40B4-BE49-F238E27FC236}">
                <a16:creationId xmlns:a16="http://schemas.microsoft.com/office/drawing/2014/main" id="{AB2A6D92-BAF9-BA37-C608-80E8FC2CE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9450" y="2918143"/>
            <a:ext cx="9699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latin typeface="Arial Narrow" panose="020B0606020202030204" pitchFamily="34" charset="0"/>
              </a:rPr>
              <a:t>C. Y. TSUI</a:t>
            </a:r>
          </a:p>
        </p:txBody>
      </p:sp>
      <p:sp>
        <p:nvSpPr>
          <p:cNvPr id="14" name="TextBox 75">
            <a:extLst>
              <a:ext uri="{FF2B5EF4-FFF2-40B4-BE49-F238E27FC236}">
                <a16:creationId xmlns:a16="http://schemas.microsoft.com/office/drawing/2014/main" id="{5ABAF5DF-400D-B993-474F-E46FB1BD4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3412" y="1354455"/>
            <a:ext cx="10271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latin typeface="Arial Narrow" panose="020B0606020202030204" pitchFamily="34" charset="0"/>
              </a:rPr>
              <a:t>R. MURCH</a:t>
            </a:r>
          </a:p>
        </p:txBody>
      </p:sp>
      <p:sp>
        <p:nvSpPr>
          <p:cNvPr id="15" name="TextBox 76">
            <a:extLst>
              <a:ext uri="{FF2B5EF4-FFF2-40B4-BE49-F238E27FC236}">
                <a16:creationId xmlns:a16="http://schemas.microsoft.com/office/drawing/2014/main" id="{84FD0C71-FFBE-8E75-16CA-9AED16F3C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0712" y="1336993"/>
            <a:ext cx="1303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latin typeface="Arial Narrow" panose="020B0606020202030204" pitchFamily="34" charset="0"/>
              </a:rPr>
              <a:t>K. B. LETAIEF</a:t>
            </a:r>
          </a:p>
        </p:txBody>
      </p:sp>
      <p:sp>
        <p:nvSpPr>
          <p:cNvPr id="16" name="TextBox 77">
            <a:extLst>
              <a:ext uri="{FF2B5EF4-FFF2-40B4-BE49-F238E27FC236}">
                <a16:creationId xmlns:a16="http://schemas.microsoft.com/office/drawing/2014/main" id="{5A8E8D96-2094-2B07-1742-0F695D216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8950" y="1370330"/>
            <a:ext cx="1203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latin typeface="Arial Narrow" panose="020B0606020202030204" pitchFamily="34" charset="0"/>
              </a:rPr>
              <a:t>Qian ZHANG</a:t>
            </a:r>
          </a:p>
        </p:txBody>
      </p:sp>
      <p:sp>
        <p:nvSpPr>
          <p:cNvPr id="17" name="TextBox 78">
            <a:extLst>
              <a:ext uri="{FF2B5EF4-FFF2-40B4-BE49-F238E27FC236}">
                <a16:creationId xmlns:a16="http://schemas.microsoft.com/office/drawing/2014/main" id="{D7DCF8C3-6071-F711-8885-1F60A9826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1350" y="1375093"/>
            <a:ext cx="933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latin typeface="Arial Narrow" panose="020B0606020202030204" pitchFamily="34" charset="0"/>
              </a:rPr>
              <a:t>V. N. LAU</a:t>
            </a:r>
          </a:p>
        </p:txBody>
      </p:sp>
      <p:pic>
        <p:nvPicPr>
          <p:cNvPr id="18" name="Picture 79">
            <a:extLst>
              <a:ext uri="{FF2B5EF4-FFF2-40B4-BE49-F238E27FC236}">
                <a16:creationId xmlns:a16="http://schemas.microsoft.com/office/drawing/2014/main" id="{7133385C-114E-7CBC-9BD6-82A227FB4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12527" r="3766" b="20905"/>
          <a:stretch>
            <a:fillRect/>
          </a:stretch>
        </p:blipFill>
        <p:spPr bwMode="auto">
          <a:xfrm>
            <a:off x="6958012" y="3238818"/>
            <a:ext cx="108267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0">
            <a:extLst>
              <a:ext uri="{FF2B5EF4-FFF2-40B4-BE49-F238E27FC236}">
                <a16:creationId xmlns:a16="http://schemas.microsoft.com/office/drawing/2014/main" id="{2F41B21D-9A9D-E797-968F-96E754ACD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5"/>
          <a:stretch>
            <a:fillRect/>
          </a:stretch>
        </p:blipFill>
        <p:spPr bwMode="auto">
          <a:xfrm>
            <a:off x="8245475" y="3241993"/>
            <a:ext cx="10588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81">
            <a:extLst>
              <a:ext uri="{FF2B5EF4-FFF2-40B4-BE49-F238E27FC236}">
                <a16:creationId xmlns:a16="http://schemas.microsoft.com/office/drawing/2014/main" id="{87BF7C72-9681-E723-BECC-B36AB617314B}"/>
              </a:ext>
            </a:extLst>
          </p:cNvPr>
          <p:cNvSpPr txBox="1"/>
          <p:nvPr/>
        </p:nvSpPr>
        <p:spPr>
          <a:xfrm>
            <a:off x="6986587" y="4277043"/>
            <a:ext cx="153193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+mn-ea"/>
              </a:rPr>
              <a:t>A. ZHANG</a:t>
            </a:r>
          </a:p>
        </p:txBody>
      </p:sp>
      <p:sp>
        <p:nvSpPr>
          <p:cNvPr id="21" name="TextBox 82">
            <a:extLst>
              <a:ext uri="{FF2B5EF4-FFF2-40B4-BE49-F238E27FC236}">
                <a16:creationId xmlns:a16="http://schemas.microsoft.com/office/drawing/2014/main" id="{B2D65449-99CB-E898-C427-3F06F8377165}"/>
              </a:ext>
            </a:extLst>
          </p:cNvPr>
          <p:cNvSpPr txBox="1"/>
          <p:nvPr/>
        </p:nvSpPr>
        <p:spPr>
          <a:xfrm>
            <a:off x="8369300" y="4277043"/>
            <a:ext cx="11493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+mn-ea"/>
              </a:rPr>
              <a:t>Jiaya JIA</a:t>
            </a:r>
          </a:p>
        </p:txBody>
      </p:sp>
      <p:pic>
        <p:nvPicPr>
          <p:cNvPr id="22" name="Picture 83">
            <a:extLst>
              <a:ext uri="{FF2B5EF4-FFF2-40B4-BE49-F238E27FC236}">
                <a16:creationId xmlns:a16="http://schemas.microsoft.com/office/drawing/2014/main" id="{475C1A39-7B17-600A-FB18-4CE8B190D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270193"/>
            <a:ext cx="1847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4">
            <a:extLst>
              <a:ext uri="{FF2B5EF4-FFF2-40B4-BE49-F238E27FC236}">
                <a16:creationId xmlns:a16="http://schemas.microsoft.com/office/drawing/2014/main" id="{E3D82F66-B690-2F74-553C-8969710C5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2" y="3256280"/>
            <a:ext cx="19113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3">
            <a:extLst>
              <a:ext uri="{FF2B5EF4-FFF2-40B4-BE49-F238E27FC236}">
                <a16:creationId xmlns:a16="http://schemas.microsoft.com/office/drawing/2014/main" id="{1DF60526-AA19-5016-FCF7-8828B8A8DC6D}"/>
              </a:ext>
            </a:extLst>
          </p:cNvPr>
          <p:cNvGrpSpPr>
            <a:grpSpLocks/>
          </p:cNvGrpSpPr>
          <p:nvPr/>
        </p:nvGrpSpPr>
        <p:grpSpPr bwMode="auto">
          <a:xfrm>
            <a:off x="573087" y="841693"/>
            <a:ext cx="4173538" cy="4805362"/>
            <a:chOff x="370587" y="1243305"/>
            <a:chExt cx="4173161" cy="4806303"/>
          </a:xfrm>
        </p:grpSpPr>
        <p:grpSp>
          <p:nvGrpSpPr>
            <p:cNvPr id="25" name="Group 85">
              <a:extLst>
                <a:ext uri="{FF2B5EF4-FFF2-40B4-BE49-F238E27FC236}">
                  <a16:creationId xmlns:a16="http://schemas.microsoft.com/office/drawing/2014/main" id="{A499963E-EF83-2435-ADD9-839BB13946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33" y="1696020"/>
              <a:ext cx="3786115" cy="3379584"/>
              <a:chOff x="1004411" y="1977859"/>
              <a:chExt cx="3673968" cy="3373862"/>
            </a:xfrm>
          </p:grpSpPr>
          <p:sp>
            <p:nvSpPr>
              <p:cNvPr id="28" name="Oval 21">
                <a:extLst>
                  <a:ext uri="{FF2B5EF4-FFF2-40B4-BE49-F238E27FC236}">
                    <a16:creationId xmlns:a16="http://schemas.microsoft.com/office/drawing/2014/main" id="{DDE4C9D5-320B-7BF8-2D56-A61F1B47B327}"/>
                  </a:ext>
                </a:extLst>
              </p:cNvPr>
              <p:cNvSpPr/>
              <p:nvPr/>
            </p:nvSpPr>
            <p:spPr>
              <a:xfrm rot="10800000">
                <a:off x="2760027" y="3159849"/>
                <a:ext cx="1598922" cy="2183592"/>
              </a:xfrm>
              <a:custGeom>
                <a:avLst/>
                <a:gdLst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427338 w 1449013"/>
                  <a:gd name="connsiteY16" fmla="*/ 719630 h 1952472"/>
                  <a:gd name="connsiteX17" fmla="*/ 141381 w 1449013"/>
                  <a:gd name="connsiteY17" fmla="*/ 433666 h 1952472"/>
                  <a:gd name="connsiteX18" fmla="*/ 0 w 1449013"/>
                  <a:gd name="connsiteY18" fmla="*/ 471352 h 1952472"/>
                  <a:gd name="connsiteX19" fmla="*/ 0 w 1449013"/>
                  <a:gd name="connsiteY19" fmla="*/ 0 h 1952472"/>
                  <a:gd name="connsiteX20" fmla="*/ 1449013 w 1449013"/>
                  <a:gd name="connsiteY20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141381 w 1449013"/>
                  <a:gd name="connsiteY16" fmla="*/ 433666 h 1952472"/>
                  <a:gd name="connsiteX17" fmla="*/ 0 w 1449013"/>
                  <a:gd name="connsiteY17" fmla="*/ 471352 h 1952472"/>
                  <a:gd name="connsiteX18" fmla="*/ 0 w 1449013"/>
                  <a:gd name="connsiteY18" fmla="*/ 0 h 1952472"/>
                  <a:gd name="connsiteX19" fmla="*/ 1449013 w 1449013"/>
                  <a:gd name="connsiteY19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0 w 1449013"/>
                  <a:gd name="connsiteY16" fmla="*/ 471352 h 1952472"/>
                  <a:gd name="connsiteX17" fmla="*/ 0 w 1449013"/>
                  <a:gd name="connsiteY17" fmla="*/ 0 h 1952472"/>
                  <a:gd name="connsiteX18" fmla="*/ 1449013 w 1449013"/>
                  <a:gd name="connsiteY18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0 w 1449013"/>
                  <a:gd name="connsiteY16" fmla="*/ 0 h 1952472"/>
                  <a:gd name="connsiteX17" fmla="*/ 1449013 w 1449013"/>
                  <a:gd name="connsiteY17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0 h 1952472"/>
                  <a:gd name="connsiteX16" fmla="*/ 1449013 w 1449013"/>
                  <a:gd name="connsiteY16" fmla="*/ 0 h 195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49013" h="1952472">
                    <a:moveTo>
                      <a:pt x="1449013" y="0"/>
                    </a:moveTo>
                    <a:lnTo>
                      <a:pt x="1449013" y="466741"/>
                    </a:lnTo>
                    <a:cubicBezTo>
                      <a:pt x="1410107" y="445266"/>
                      <a:pt x="1365278" y="433666"/>
                      <a:pt x="1317741" y="433666"/>
                    </a:cubicBezTo>
                    <a:cubicBezTo>
                      <a:pt x="1159811" y="433666"/>
                      <a:pt x="1031784" y="561696"/>
                      <a:pt x="1031784" y="719630"/>
                    </a:cubicBezTo>
                    <a:cubicBezTo>
                      <a:pt x="1031784" y="877563"/>
                      <a:pt x="1159811" y="1005593"/>
                      <a:pt x="1317741" y="1005593"/>
                    </a:cubicBezTo>
                    <a:cubicBezTo>
                      <a:pt x="1365278" y="1005593"/>
                      <a:pt x="1410107" y="993993"/>
                      <a:pt x="1449013" y="972519"/>
                    </a:cubicBezTo>
                    <a:lnTo>
                      <a:pt x="1449013" y="1444072"/>
                    </a:lnTo>
                    <a:lnTo>
                      <a:pt x="857954" y="1444072"/>
                    </a:lnTo>
                    <a:lnTo>
                      <a:pt x="857954" y="1542845"/>
                    </a:lnTo>
                    <a:cubicBezTo>
                      <a:pt x="916718" y="1581276"/>
                      <a:pt x="953273" y="1648220"/>
                      <a:pt x="953273" y="1723701"/>
                    </a:cubicBezTo>
                    <a:cubicBezTo>
                      <a:pt x="953273" y="1850048"/>
                      <a:pt x="850851" y="1952472"/>
                      <a:pt x="724507" y="1952472"/>
                    </a:cubicBezTo>
                    <a:cubicBezTo>
                      <a:pt x="598162" y="1952472"/>
                      <a:pt x="495741" y="1850048"/>
                      <a:pt x="495741" y="1723701"/>
                    </a:cubicBezTo>
                    <a:cubicBezTo>
                      <a:pt x="495741" y="1648220"/>
                      <a:pt x="532295" y="1581276"/>
                      <a:pt x="591060" y="1542845"/>
                    </a:cubicBezTo>
                    <a:lnTo>
                      <a:pt x="591060" y="1444072"/>
                    </a:lnTo>
                    <a:lnTo>
                      <a:pt x="0" y="1444072"/>
                    </a:lnTo>
                    <a:lnTo>
                      <a:pt x="0" y="0"/>
                    </a:lnTo>
                    <a:lnTo>
                      <a:pt x="1449013" y="0"/>
                    </a:lnTo>
                    <a:close/>
                  </a:path>
                </a:pathLst>
              </a:custGeom>
              <a:solidFill>
                <a:srgbClr val="521B93"/>
              </a:solidFill>
              <a:ln w="6350" cap="flat" cmpd="sng" algn="ctr">
                <a:gradFill>
                  <a:gsLst>
                    <a:gs pos="0">
                      <a:sysClr val="window" lastClr="FFFFFF"/>
                    </a:gs>
                    <a:gs pos="100000">
                      <a:srgbClr val="0680C3">
                        <a:tint val="23500"/>
                        <a:satMod val="160000"/>
                        <a:alpha val="0"/>
                      </a:srgbClr>
                    </a:gs>
                  </a:gsLst>
                  <a:lin ang="15600000" scaled="0"/>
                </a:gradFill>
                <a:prstDash val="solid"/>
                <a:miter lim="800000"/>
              </a:ln>
              <a:effectLst/>
            </p:spPr>
            <p:txBody>
              <a:bodyPr anchor="ctr"/>
              <a:lstStyle>
                <a:lvl1pPr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eaLnBrk="1" hangingPunct="1"/>
                <a:endParaRPr lang="ko-KR" altLang="en-US" sz="1300">
                  <a:solidFill>
                    <a:srgbClr val="595959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7C5C24D2-5A50-FA3A-F663-CB976C12C0A3}"/>
                  </a:ext>
                </a:extLst>
              </p:cNvPr>
              <p:cNvSpPr/>
              <p:nvPr/>
            </p:nvSpPr>
            <p:spPr>
              <a:xfrm rot="16200000">
                <a:off x="1299872" y="3460465"/>
                <a:ext cx="1598921" cy="2183592"/>
              </a:xfrm>
              <a:custGeom>
                <a:avLst/>
                <a:gdLst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427338 w 1449013"/>
                  <a:gd name="connsiteY16" fmla="*/ 719630 h 1952472"/>
                  <a:gd name="connsiteX17" fmla="*/ 141381 w 1449013"/>
                  <a:gd name="connsiteY17" fmla="*/ 433666 h 1952472"/>
                  <a:gd name="connsiteX18" fmla="*/ 0 w 1449013"/>
                  <a:gd name="connsiteY18" fmla="*/ 471352 h 1952472"/>
                  <a:gd name="connsiteX19" fmla="*/ 0 w 1449013"/>
                  <a:gd name="connsiteY19" fmla="*/ 0 h 1952472"/>
                  <a:gd name="connsiteX20" fmla="*/ 1449013 w 1449013"/>
                  <a:gd name="connsiteY20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141381 w 1449013"/>
                  <a:gd name="connsiteY16" fmla="*/ 433666 h 1952472"/>
                  <a:gd name="connsiteX17" fmla="*/ 0 w 1449013"/>
                  <a:gd name="connsiteY17" fmla="*/ 471352 h 1952472"/>
                  <a:gd name="connsiteX18" fmla="*/ 0 w 1449013"/>
                  <a:gd name="connsiteY18" fmla="*/ 0 h 1952472"/>
                  <a:gd name="connsiteX19" fmla="*/ 1449013 w 1449013"/>
                  <a:gd name="connsiteY19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0 w 1449013"/>
                  <a:gd name="connsiteY16" fmla="*/ 471352 h 1952472"/>
                  <a:gd name="connsiteX17" fmla="*/ 0 w 1449013"/>
                  <a:gd name="connsiteY17" fmla="*/ 0 h 1952472"/>
                  <a:gd name="connsiteX18" fmla="*/ 1449013 w 1449013"/>
                  <a:gd name="connsiteY18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0 w 1449013"/>
                  <a:gd name="connsiteY16" fmla="*/ 0 h 1952472"/>
                  <a:gd name="connsiteX17" fmla="*/ 1449013 w 1449013"/>
                  <a:gd name="connsiteY17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0 h 1952472"/>
                  <a:gd name="connsiteX16" fmla="*/ 1449013 w 1449013"/>
                  <a:gd name="connsiteY16" fmla="*/ 0 h 195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49013" h="1952472">
                    <a:moveTo>
                      <a:pt x="1449013" y="0"/>
                    </a:moveTo>
                    <a:lnTo>
                      <a:pt x="1449013" y="466741"/>
                    </a:lnTo>
                    <a:cubicBezTo>
                      <a:pt x="1410107" y="445266"/>
                      <a:pt x="1365278" y="433666"/>
                      <a:pt x="1317741" y="433666"/>
                    </a:cubicBezTo>
                    <a:cubicBezTo>
                      <a:pt x="1159811" y="433666"/>
                      <a:pt x="1031784" y="561696"/>
                      <a:pt x="1031784" y="719630"/>
                    </a:cubicBezTo>
                    <a:cubicBezTo>
                      <a:pt x="1031784" y="877563"/>
                      <a:pt x="1159811" y="1005593"/>
                      <a:pt x="1317741" y="1005593"/>
                    </a:cubicBezTo>
                    <a:cubicBezTo>
                      <a:pt x="1365278" y="1005593"/>
                      <a:pt x="1410107" y="993993"/>
                      <a:pt x="1449013" y="972519"/>
                    </a:cubicBezTo>
                    <a:lnTo>
                      <a:pt x="1449013" y="1444072"/>
                    </a:lnTo>
                    <a:lnTo>
                      <a:pt x="857954" y="1444072"/>
                    </a:lnTo>
                    <a:lnTo>
                      <a:pt x="857954" y="1542845"/>
                    </a:lnTo>
                    <a:cubicBezTo>
                      <a:pt x="916718" y="1581276"/>
                      <a:pt x="953273" y="1648220"/>
                      <a:pt x="953273" y="1723701"/>
                    </a:cubicBezTo>
                    <a:cubicBezTo>
                      <a:pt x="953273" y="1850048"/>
                      <a:pt x="850851" y="1952472"/>
                      <a:pt x="724507" y="1952472"/>
                    </a:cubicBezTo>
                    <a:cubicBezTo>
                      <a:pt x="598162" y="1952472"/>
                      <a:pt x="495741" y="1850048"/>
                      <a:pt x="495741" y="1723701"/>
                    </a:cubicBezTo>
                    <a:cubicBezTo>
                      <a:pt x="495741" y="1648220"/>
                      <a:pt x="532295" y="1581276"/>
                      <a:pt x="591060" y="1542845"/>
                    </a:cubicBezTo>
                    <a:lnTo>
                      <a:pt x="591060" y="1444072"/>
                    </a:lnTo>
                    <a:lnTo>
                      <a:pt x="0" y="1444072"/>
                    </a:lnTo>
                    <a:lnTo>
                      <a:pt x="0" y="0"/>
                    </a:lnTo>
                    <a:lnTo>
                      <a:pt x="1449013" y="0"/>
                    </a:lnTo>
                    <a:close/>
                  </a:path>
                </a:pathLst>
              </a:custGeom>
              <a:solidFill>
                <a:srgbClr val="0070C0"/>
              </a:solidFill>
              <a:ln w="6350" cap="flat" cmpd="sng" algn="ctr">
                <a:gradFill>
                  <a:gsLst>
                    <a:gs pos="0">
                      <a:sysClr val="window" lastClr="FFFFFF"/>
                    </a:gs>
                    <a:gs pos="100000">
                      <a:srgbClr val="0680C3">
                        <a:tint val="23500"/>
                        <a:satMod val="160000"/>
                        <a:alpha val="0"/>
                      </a:srgbClr>
                    </a:gs>
                  </a:gsLst>
                  <a:lin ang="15600000" scaled="0"/>
                </a:gradFill>
                <a:prstDash val="solid"/>
                <a:miter lim="800000"/>
              </a:ln>
              <a:effectLst/>
            </p:spPr>
            <p:txBody>
              <a:bodyPr anchor="ctr"/>
              <a:lstStyle>
                <a:lvl1pPr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eaLnBrk="1" hangingPunct="1"/>
                <a:endParaRPr lang="ko-KR" altLang="en-US" sz="1300">
                  <a:solidFill>
                    <a:srgbClr val="595959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0" name="Oval 21">
                <a:extLst>
                  <a:ext uri="{FF2B5EF4-FFF2-40B4-BE49-F238E27FC236}">
                    <a16:creationId xmlns:a16="http://schemas.microsoft.com/office/drawing/2014/main" id="{645FFB12-2DF1-DF0A-7D49-351E7A930FA2}"/>
                  </a:ext>
                </a:extLst>
              </p:cNvPr>
              <p:cNvSpPr/>
              <p:nvPr/>
            </p:nvSpPr>
            <p:spPr>
              <a:xfrm rot="5400000">
                <a:off x="2467693" y="1685524"/>
                <a:ext cx="1598921" cy="2183592"/>
              </a:xfrm>
              <a:custGeom>
                <a:avLst/>
                <a:gdLst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427338 w 1449013"/>
                  <a:gd name="connsiteY16" fmla="*/ 719630 h 1952472"/>
                  <a:gd name="connsiteX17" fmla="*/ 141381 w 1449013"/>
                  <a:gd name="connsiteY17" fmla="*/ 433666 h 1952472"/>
                  <a:gd name="connsiteX18" fmla="*/ 0 w 1449013"/>
                  <a:gd name="connsiteY18" fmla="*/ 471352 h 1952472"/>
                  <a:gd name="connsiteX19" fmla="*/ 0 w 1449013"/>
                  <a:gd name="connsiteY19" fmla="*/ 0 h 1952472"/>
                  <a:gd name="connsiteX20" fmla="*/ 1449013 w 1449013"/>
                  <a:gd name="connsiteY20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141381 w 1449013"/>
                  <a:gd name="connsiteY16" fmla="*/ 433666 h 1952472"/>
                  <a:gd name="connsiteX17" fmla="*/ 0 w 1449013"/>
                  <a:gd name="connsiteY17" fmla="*/ 471352 h 1952472"/>
                  <a:gd name="connsiteX18" fmla="*/ 0 w 1449013"/>
                  <a:gd name="connsiteY18" fmla="*/ 0 h 1952472"/>
                  <a:gd name="connsiteX19" fmla="*/ 1449013 w 1449013"/>
                  <a:gd name="connsiteY19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0 w 1449013"/>
                  <a:gd name="connsiteY16" fmla="*/ 471352 h 1952472"/>
                  <a:gd name="connsiteX17" fmla="*/ 0 w 1449013"/>
                  <a:gd name="connsiteY17" fmla="*/ 0 h 1952472"/>
                  <a:gd name="connsiteX18" fmla="*/ 1449013 w 1449013"/>
                  <a:gd name="connsiteY18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0 w 1449013"/>
                  <a:gd name="connsiteY16" fmla="*/ 0 h 1952472"/>
                  <a:gd name="connsiteX17" fmla="*/ 1449013 w 1449013"/>
                  <a:gd name="connsiteY17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0 h 1952472"/>
                  <a:gd name="connsiteX16" fmla="*/ 1449013 w 1449013"/>
                  <a:gd name="connsiteY16" fmla="*/ 0 h 195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49013" h="1952472">
                    <a:moveTo>
                      <a:pt x="1449013" y="0"/>
                    </a:moveTo>
                    <a:lnTo>
                      <a:pt x="1449013" y="466741"/>
                    </a:lnTo>
                    <a:cubicBezTo>
                      <a:pt x="1410107" y="445266"/>
                      <a:pt x="1365278" y="433666"/>
                      <a:pt x="1317741" y="433666"/>
                    </a:cubicBezTo>
                    <a:cubicBezTo>
                      <a:pt x="1159811" y="433666"/>
                      <a:pt x="1031784" y="561696"/>
                      <a:pt x="1031784" y="719630"/>
                    </a:cubicBezTo>
                    <a:cubicBezTo>
                      <a:pt x="1031784" y="877563"/>
                      <a:pt x="1159811" y="1005593"/>
                      <a:pt x="1317741" y="1005593"/>
                    </a:cubicBezTo>
                    <a:cubicBezTo>
                      <a:pt x="1365278" y="1005593"/>
                      <a:pt x="1410107" y="993993"/>
                      <a:pt x="1449013" y="972519"/>
                    </a:cubicBezTo>
                    <a:lnTo>
                      <a:pt x="1449013" y="1444072"/>
                    </a:lnTo>
                    <a:lnTo>
                      <a:pt x="857954" y="1444072"/>
                    </a:lnTo>
                    <a:lnTo>
                      <a:pt x="857954" y="1542845"/>
                    </a:lnTo>
                    <a:cubicBezTo>
                      <a:pt x="916718" y="1581276"/>
                      <a:pt x="953273" y="1648220"/>
                      <a:pt x="953273" y="1723701"/>
                    </a:cubicBezTo>
                    <a:cubicBezTo>
                      <a:pt x="953273" y="1850048"/>
                      <a:pt x="850851" y="1952472"/>
                      <a:pt x="724507" y="1952472"/>
                    </a:cubicBezTo>
                    <a:cubicBezTo>
                      <a:pt x="598162" y="1952472"/>
                      <a:pt x="495741" y="1850048"/>
                      <a:pt x="495741" y="1723701"/>
                    </a:cubicBezTo>
                    <a:cubicBezTo>
                      <a:pt x="495741" y="1648220"/>
                      <a:pt x="532295" y="1581276"/>
                      <a:pt x="591060" y="1542845"/>
                    </a:cubicBezTo>
                    <a:lnTo>
                      <a:pt x="591060" y="1444072"/>
                    </a:lnTo>
                    <a:lnTo>
                      <a:pt x="0" y="1444072"/>
                    </a:lnTo>
                    <a:lnTo>
                      <a:pt x="0" y="0"/>
                    </a:lnTo>
                    <a:lnTo>
                      <a:pt x="1449013" y="0"/>
                    </a:lnTo>
                    <a:close/>
                  </a:path>
                </a:pathLst>
              </a:custGeom>
              <a:solidFill>
                <a:srgbClr val="0070C0"/>
              </a:solidFill>
              <a:ln w="6350" cap="flat" cmpd="sng" algn="ctr">
                <a:gradFill>
                  <a:gsLst>
                    <a:gs pos="0">
                      <a:sysClr val="window" lastClr="FFFFFF"/>
                    </a:gs>
                    <a:gs pos="100000">
                      <a:srgbClr val="0680C3">
                        <a:tint val="23500"/>
                        <a:satMod val="160000"/>
                        <a:alpha val="0"/>
                      </a:srgbClr>
                    </a:gs>
                  </a:gsLst>
                  <a:lin ang="15600000" scaled="0"/>
                </a:gradFill>
                <a:prstDash val="solid"/>
                <a:miter lim="800000"/>
              </a:ln>
              <a:effectLst/>
            </p:spPr>
            <p:txBody>
              <a:bodyPr anchor="ctr"/>
              <a:lstStyle>
                <a:lvl1pPr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eaLnBrk="1" hangingPunct="1"/>
                <a:endParaRPr lang="ko-KR" altLang="en-US" sz="1300">
                  <a:solidFill>
                    <a:srgbClr val="595959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1" name="Oval 21">
                <a:extLst>
                  <a:ext uri="{FF2B5EF4-FFF2-40B4-BE49-F238E27FC236}">
                    <a16:creationId xmlns:a16="http://schemas.microsoft.com/office/drawing/2014/main" id="{C1281E97-19AB-65E0-71E8-72636967E4B5}"/>
                  </a:ext>
                </a:extLst>
              </p:cNvPr>
              <p:cNvSpPr/>
              <p:nvPr/>
            </p:nvSpPr>
            <p:spPr>
              <a:xfrm>
                <a:off x="1004411" y="1992273"/>
                <a:ext cx="1598921" cy="2183592"/>
              </a:xfrm>
              <a:custGeom>
                <a:avLst/>
                <a:gdLst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427338 w 1449013"/>
                  <a:gd name="connsiteY16" fmla="*/ 719630 h 1952472"/>
                  <a:gd name="connsiteX17" fmla="*/ 141381 w 1449013"/>
                  <a:gd name="connsiteY17" fmla="*/ 433666 h 1952472"/>
                  <a:gd name="connsiteX18" fmla="*/ 0 w 1449013"/>
                  <a:gd name="connsiteY18" fmla="*/ 471352 h 1952472"/>
                  <a:gd name="connsiteX19" fmla="*/ 0 w 1449013"/>
                  <a:gd name="connsiteY19" fmla="*/ 0 h 1952472"/>
                  <a:gd name="connsiteX20" fmla="*/ 1449013 w 1449013"/>
                  <a:gd name="connsiteY20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141381 w 1449013"/>
                  <a:gd name="connsiteY16" fmla="*/ 433666 h 1952472"/>
                  <a:gd name="connsiteX17" fmla="*/ 0 w 1449013"/>
                  <a:gd name="connsiteY17" fmla="*/ 471352 h 1952472"/>
                  <a:gd name="connsiteX18" fmla="*/ 0 w 1449013"/>
                  <a:gd name="connsiteY18" fmla="*/ 0 h 1952472"/>
                  <a:gd name="connsiteX19" fmla="*/ 1449013 w 1449013"/>
                  <a:gd name="connsiteY19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0 w 1449013"/>
                  <a:gd name="connsiteY16" fmla="*/ 471352 h 1952472"/>
                  <a:gd name="connsiteX17" fmla="*/ 0 w 1449013"/>
                  <a:gd name="connsiteY17" fmla="*/ 0 h 1952472"/>
                  <a:gd name="connsiteX18" fmla="*/ 1449013 w 1449013"/>
                  <a:gd name="connsiteY18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967906 h 1952472"/>
                  <a:gd name="connsiteX16" fmla="*/ 0 w 1449013"/>
                  <a:gd name="connsiteY16" fmla="*/ 0 h 1952472"/>
                  <a:gd name="connsiteX17" fmla="*/ 1449013 w 1449013"/>
                  <a:gd name="connsiteY17" fmla="*/ 0 h 1952472"/>
                  <a:gd name="connsiteX0" fmla="*/ 1449013 w 1449013"/>
                  <a:gd name="connsiteY0" fmla="*/ 0 h 1952472"/>
                  <a:gd name="connsiteX1" fmla="*/ 1449013 w 1449013"/>
                  <a:gd name="connsiteY1" fmla="*/ 466741 h 1952472"/>
                  <a:gd name="connsiteX2" fmla="*/ 1317741 w 1449013"/>
                  <a:gd name="connsiteY2" fmla="*/ 433666 h 1952472"/>
                  <a:gd name="connsiteX3" fmla="*/ 1031784 w 1449013"/>
                  <a:gd name="connsiteY3" fmla="*/ 719630 h 1952472"/>
                  <a:gd name="connsiteX4" fmla="*/ 1317741 w 1449013"/>
                  <a:gd name="connsiteY4" fmla="*/ 1005593 h 1952472"/>
                  <a:gd name="connsiteX5" fmla="*/ 1449013 w 1449013"/>
                  <a:gd name="connsiteY5" fmla="*/ 972519 h 1952472"/>
                  <a:gd name="connsiteX6" fmla="*/ 1449013 w 1449013"/>
                  <a:gd name="connsiteY6" fmla="*/ 1444072 h 1952472"/>
                  <a:gd name="connsiteX7" fmla="*/ 857954 w 1449013"/>
                  <a:gd name="connsiteY7" fmla="*/ 1444072 h 1952472"/>
                  <a:gd name="connsiteX8" fmla="*/ 857954 w 1449013"/>
                  <a:gd name="connsiteY8" fmla="*/ 1542845 h 1952472"/>
                  <a:gd name="connsiteX9" fmla="*/ 953273 w 1449013"/>
                  <a:gd name="connsiteY9" fmla="*/ 1723701 h 1952472"/>
                  <a:gd name="connsiteX10" fmla="*/ 724507 w 1449013"/>
                  <a:gd name="connsiteY10" fmla="*/ 1952472 h 1952472"/>
                  <a:gd name="connsiteX11" fmla="*/ 495741 w 1449013"/>
                  <a:gd name="connsiteY11" fmla="*/ 1723701 h 1952472"/>
                  <a:gd name="connsiteX12" fmla="*/ 591060 w 1449013"/>
                  <a:gd name="connsiteY12" fmla="*/ 1542845 h 1952472"/>
                  <a:gd name="connsiteX13" fmla="*/ 591060 w 1449013"/>
                  <a:gd name="connsiteY13" fmla="*/ 1444072 h 1952472"/>
                  <a:gd name="connsiteX14" fmla="*/ 0 w 1449013"/>
                  <a:gd name="connsiteY14" fmla="*/ 1444072 h 1952472"/>
                  <a:gd name="connsiteX15" fmla="*/ 0 w 1449013"/>
                  <a:gd name="connsiteY15" fmla="*/ 0 h 1952472"/>
                  <a:gd name="connsiteX16" fmla="*/ 1449013 w 1449013"/>
                  <a:gd name="connsiteY16" fmla="*/ 0 h 195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49013" h="1952472">
                    <a:moveTo>
                      <a:pt x="1449013" y="0"/>
                    </a:moveTo>
                    <a:lnTo>
                      <a:pt x="1449013" y="466741"/>
                    </a:lnTo>
                    <a:cubicBezTo>
                      <a:pt x="1410107" y="445266"/>
                      <a:pt x="1365278" y="433666"/>
                      <a:pt x="1317741" y="433666"/>
                    </a:cubicBezTo>
                    <a:cubicBezTo>
                      <a:pt x="1159811" y="433666"/>
                      <a:pt x="1031784" y="561696"/>
                      <a:pt x="1031784" y="719630"/>
                    </a:cubicBezTo>
                    <a:cubicBezTo>
                      <a:pt x="1031784" y="877563"/>
                      <a:pt x="1159811" y="1005593"/>
                      <a:pt x="1317741" y="1005593"/>
                    </a:cubicBezTo>
                    <a:cubicBezTo>
                      <a:pt x="1365278" y="1005593"/>
                      <a:pt x="1410107" y="993993"/>
                      <a:pt x="1449013" y="972519"/>
                    </a:cubicBezTo>
                    <a:lnTo>
                      <a:pt x="1449013" y="1444072"/>
                    </a:lnTo>
                    <a:lnTo>
                      <a:pt x="857954" y="1444072"/>
                    </a:lnTo>
                    <a:lnTo>
                      <a:pt x="857954" y="1542845"/>
                    </a:lnTo>
                    <a:cubicBezTo>
                      <a:pt x="916718" y="1581276"/>
                      <a:pt x="953273" y="1648220"/>
                      <a:pt x="953273" y="1723701"/>
                    </a:cubicBezTo>
                    <a:cubicBezTo>
                      <a:pt x="953273" y="1850048"/>
                      <a:pt x="850851" y="1952472"/>
                      <a:pt x="724507" y="1952472"/>
                    </a:cubicBezTo>
                    <a:cubicBezTo>
                      <a:pt x="598162" y="1952472"/>
                      <a:pt x="495741" y="1850048"/>
                      <a:pt x="495741" y="1723701"/>
                    </a:cubicBezTo>
                    <a:cubicBezTo>
                      <a:pt x="495741" y="1648220"/>
                      <a:pt x="532295" y="1581276"/>
                      <a:pt x="591060" y="1542845"/>
                    </a:cubicBezTo>
                    <a:lnTo>
                      <a:pt x="591060" y="1444072"/>
                    </a:lnTo>
                    <a:lnTo>
                      <a:pt x="0" y="1444072"/>
                    </a:lnTo>
                    <a:lnTo>
                      <a:pt x="0" y="0"/>
                    </a:lnTo>
                    <a:lnTo>
                      <a:pt x="1449013" y="0"/>
                    </a:lnTo>
                    <a:close/>
                  </a:path>
                </a:pathLst>
              </a:custGeom>
              <a:solidFill>
                <a:srgbClr val="521B93"/>
              </a:solidFill>
              <a:ln w="6350" cap="flat" cmpd="sng" algn="ctr">
                <a:gradFill>
                  <a:gsLst>
                    <a:gs pos="0">
                      <a:sysClr val="window" lastClr="FFFFFF"/>
                    </a:gs>
                    <a:gs pos="100000">
                      <a:srgbClr val="0680C3">
                        <a:tint val="23500"/>
                        <a:satMod val="160000"/>
                        <a:alpha val="0"/>
                      </a:srgbClr>
                    </a:gs>
                  </a:gsLst>
                  <a:lin ang="15600000" scaled="0"/>
                </a:gradFill>
                <a:prstDash val="solid"/>
                <a:miter lim="800000"/>
              </a:ln>
              <a:effectLst/>
            </p:spPr>
            <p:txBody>
              <a:bodyPr anchor="ctr"/>
              <a:lstStyle>
                <a:lvl1pPr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eaLnBrk="1" hangingPunct="1"/>
                <a:endParaRPr lang="ko-KR" altLang="en-US" sz="1300">
                  <a:solidFill>
                    <a:srgbClr val="595959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90">
                <a:extLst>
                  <a:ext uri="{FF2B5EF4-FFF2-40B4-BE49-F238E27FC236}">
                    <a16:creationId xmlns:a16="http://schemas.microsoft.com/office/drawing/2014/main" id="{5BC9A640-A749-7F54-AA42-885B811384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2447" y="2085459"/>
                <a:ext cx="1626597" cy="737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ko-KR" sz="1400">
                    <a:solidFill>
                      <a:srgbClr val="FFFFFF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Communication</a:t>
                </a:r>
              </a:p>
              <a:p>
                <a:pPr eaLnBrk="1" hangingPunct="1"/>
                <a:r>
                  <a:rPr lang="en-US" altLang="ko-KR" sz="1400">
                    <a:solidFill>
                      <a:srgbClr val="FFFFFF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/ Signal</a:t>
                </a:r>
              </a:p>
              <a:p>
                <a:pPr eaLnBrk="1" hangingPunct="1"/>
                <a:r>
                  <a:rPr lang="en-US" altLang="ko-KR" sz="1400">
                    <a:solidFill>
                      <a:srgbClr val="FFFFFF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Processing</a:t>
                </a:r>
                <a:endParaRPr lang="ko-KR" altLang="en-US" sz="1400">
                  <a:solidFill>
                    <a:srgbClr val="FFFFFF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3" name="TextBox 91">
                <a:extLst>
                  <a:ext uri="{FF2B5EF4-FFF2-40B4-BE49-F238E27FC236}">
                    <a16:creationId xmlns:a16="http://schemas.microsoft.com/office/drawing/2014/main" id="{697B98DA-B5B6-47DA-474A-FD11B07258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60536" y="2118747"/>
                <a:ext cx="1544959" cy="305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r" eaLnBrk="1" hangingPunct="1"/>
                <a:r>
                  <a:rPr lang="en-US" altLang="ko-KR" sz="1400">
                    <a:solidFill>
                      <a:srgbClr val="FFFFFF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Networking</a:t>
                </a:r>
                <a:endParaRPr lang="ko-KR" altLang="en-US" sz="1400">
                  <a:solidFill>
                    <a:srgbClr val="FFFFFF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Box 92">
                <a:extLst>
                  <a:ext uri="{FF2B5EF4-FFF2-40B4-BE49-F238E27FC236}">
                    <a16:creationId xmlns:a16="http://schemas.microsoft.com/office/drawing/2014/main" id="{2BC6E1E3-1586-3DAA-0385-B8692DB0A5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1616" y="4225374"/>
                <a:ext cx="1717477" cy="737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Electromagnetics / </a:t>
                </a:r>
                <a:r>
                  <a:rPr lang="en-US" altLang="ko-KR" sz="1400">
                    <a:solidFill>
                      <a:srgbClr val="FFFFFF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Antennas / </a:t>
                </a:r>
                <a:br>
                  <a:rPr lang="en-US" altLang="ko-KR" sz="1400">
                    <a:solidFill>
                      <a:srgbClr val="FFFFFF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</a:br>
                <a:r>
                  <a:rPr lang="en-US" altLang="ko-KR" sz="1400">
                    <a:solidFill>
                      <a:srgbClr val="FFFFFF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IC Design</a:t>
                </a:r>
                <a:endParaRPr lang="ko-KR" altLang="en-US" sz="1400">
                  <a:solidFill>
                    <a:srgbClr val="FFFFFF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Box 93">
                <a:extLst>
                  <a:ext uri="{FF2B5EF4-FFF2-40B4-BE49-F238E27FC236}">
                    <a16:creationId xmlns:a16="http://schemas.microsoft.com/office/drawing/2014/main" id="{0949D7E2-2D5C-8B03-CCDA-1B827DEAE5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53078" y="4459972"/>
                <a:ext cx="1825301" cy="737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ko-KR" sz="1400">
                    <a:solidFill>
                      <a:srgbClr val="FFFFFF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AI /  </a:t>
                </a:r>
                <a:br>
                  <a:rPr lang="en-US" altLang="ko-KR" sz="1400">
                    <a:solidFill>
                      <a:srgbClr val="FFFFFF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</a:br>
                <a:r>
                  <a:rPr lang="en-US" altLang="ko-KR" sz="1400">
                    <a:solidFill>
                      <a:srgbClr val="FFFFFF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Machine</a:t>
                </a:r>
              </a:p>
              <a:p>
                <a:pPr algn="ctr" eaLnBrk="1" hangingPunct="1"/>
                <a:r>
                  <a:rPr lang="en-US" altLang="ko-KR" sz="1400">
                    <a:solidFill>
                      <a:srgbClr val="FFFFFF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Learning</a:t>
                </a:r>
                <a:endParaRPr lang="ko-KR" altLang="en-US" sz="1400">
                  <a:solidFill>
                    <a:srgbClr val="FFFFFF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TextBox 94">
              <a:extLst>
                <a:ext uri="{FF2B5EF4-FFF2-40B4-BE49-F238E27FC236}">
                  <a16:creationId xmlns:a16="http://schemas.microsoft.com/office/drawing/2014/main" id="{5AB8A58C-4EB5-5AA4-DFAE-CC1ED47B9AF5}"/>
                </a:ext>
              </a:extLst>
            </p:cNvPr>
            <p:cNvSpPr txBox="1"/>
            <p:nvPr/>
          </p:nvSpPr>
          <p:spPr>
            <a:xfrm>
              <a:off x="573769" y="5187427"/>
              <a:ext cx="3733463" cy="8621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cap="small" dirty="0">
                  <a:solidFill>
                    <a:srgbClr val="011893"/>
                  </a:solidFill>
                  <a:latin typeface="+mn-lt"/>
                  <a:ea typeface="+mn-ea"/>
                </a:rPr>
                <a:t>Multidisciplinary Team </a:t>
              </a:r>
              <a:br>
                <a:rPr lang="en-US" b="1" cap="small" dirty="0">
                  <a:latin typeface="+mn-lt"/>
                  <a:ea typeface="+mn-ea"/>
                </a:rPr>
              </a:br>
              <a:r>
                <a:rPr lang="en-US" b="1" cap="small" dirty="0">
                  <a:solidFill>
                    <a:srgbClr val="011893"/>
                  </a:solidFill>
                  <a:latin typeface="+mn-lt"/>
                  <a:ea typeface="+mn-ea"/>
                </a:rPr>
                <a:t>with Complementary Strengths</a:t>
              </a:r>
              <a:br>
                <a:rPr lang="en-US" sz="2200" b="1" cap="small" dirty="0">
                  <a:latin typeface="+mn-lt"/>
                  <a:ea typeface="+mn-ea"/>
                </a:rPr>
              </a:br>
              <a:endParaRPr lang="en-US" sz="1400" b="1" cap="small" dirty="0">
                <a:latin typeface="+mn-lt"/>
                <a:ea typeface="+mn-ea"/>
                <a:cs typeface="Calibri"/>
              </a:endParaRPr>
            </a:p>
          </p:txBody>
        </p:sp>
        <p:sp>
          <p:nvSpPr>
            <p:cNvPr id="27" name="Rounded Rectangle 95">
              <a:extLst>
                <a:ext uri="{FF2B5EF4-FFF2-40B4-BE49-F238E27FC236}">
                  <a16:creationId xmlns:a16="http://schemas.microsoft.com/office/drawing/2014/main" id="{17963961-1D69-90A5-AC45-E103A1953E1E}"/>
                </a:ext>
              </a:extLst>
            </p:cNvPr>
            <p:cNvSpPr/>
            <p:nvPr/>
          </p:nvSpPr>
          <p:spPr>
            <a:xfrm>
              <a:off x="370587" y="1243305"/>
              <a:ext cx="4158874" cy="4734852"/>
            </a:xfrm>
            <a:prstGeom prst="round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B0F0"/>
                </a:solidFill>
              </a:endParaRPr>
            </a:p>
          </p:txBody>
        </p:sp>
      </p:grpSp>
      <p:sp>
        <p:nvSpPr>
          <p:cNvPr id="36" name="TextBox 99">
            <a:extLst>
              <a:ext uri="{FF2B5EF4-FFF2-40B4-BE49-F238E27FC236}">
                <a16:creationId xmlns:a16="http://schemas.microsoft.com/office/drawing/2014/main" id="{908B81B9-EAFE-4DCF-A0BA-88F4381DC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2612" y="2918143"/>
            <a:ext cx="1133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latin typeface="Arial Narrow" panose="020B0606020202030204" pitchFamily="34" charset="0"/>
              </a:rPr>
              <a:t>Patrick YUE</a:t>
            </a:r>
          </a:p>
        </p:txBody>
      </p:sp>
      <p:pic>
        <p:nvPicPr>
          <p:cNvPr id="37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7D65761D-0FED-7D3D-FF9B-E28FE56F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6" t="4868" r="18423" b="6441"/>
          <a:stretch>
            <a:fillRect/>
          </a:stretch>
        </p:blipFill>
        <p:spPr bwMode="auto">
          <a:xfrm>
            <a:off x="6983412" y="4659630"/>
            <a:ext cx="10826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4">
            <a:extLst>
              <a:ext uri="{FF2B5EF4-FFF2-40B4-BE49-F238E27FC236}">
                <a16:creationId xmlns:a16="http://schemas.microsoft.com/office/drawing/2014/main" id="{DAFE85E3-1AE2-6139-C8DC-DAA6D13AD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267018"/>
            <a:ext cx="10810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04" descr="Text&#10;&#10;Description automatically generated with medium confidence">
            <a:extLst>
              <a:ext uri="{FF2B5EF4-FFF2-40B4-BE49-F238E27FC236}">
                <a16:creationId xmlns:a16="http://schemas.microsoft.com/office/drawing/2014/main" id="{E5DBEB8A-EF8E-9FBC-E4E3-446D66A83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0" b="16293"/>
          <a:stretch>
            <a:fillRect/>
          </a:stretch>
        </p:blipFill>
        <p:spPr bwMode="auto">
          <a:xfrm>
            <a:off x="4856162" y="4734243"/>
            <a:ext cx="192405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FA2333ED-09A1-D286-5F04-C62000CC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5" t="3281" r="5264" b="23483"/>
          <a:stretch>
            <a:fillRect/>
          </a:stretch>
        </p:blipFill>
        <p:spPr bwMode="auto">
          <a:xfrm>
            <a:off x="10704512" y="1870393"/>
            <a:ext cx="103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A person with his arms crossed&#10;&#10;Description automatically generated with medium confidence">
            <a:extLst>
              <a:ext uri="{FF2B5EF4-FFF2-40B4-BE49-F238E27FC236}">
                <a16:creationId xmlns:a16="http://schemas.microsoft.com/office/drawing/2014/main" id="{E757E94B-6E58-1EBB-7975-FFEFB3E2E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8" t="1445" r="22182" b="39165"/>
          <a:stretch>
            <a:fillRect/>
          </a:stretch>
        </p:blipFill>
        <p:spPr bwMode="auto">
          <a:xfrm>
            <a:off x="8261350" y="1838643"/>
            <a:ext cx="10747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Thumbnail">
            <a:extLst>
              <a:ext uri="{FF2B5EF4-FFF2-40B4-BE49-F238E27FC236}">
                <a16:creationId xmlns:a16="http://schemas.microsoft.com/office/drawing/2014/main" id="{6BC092F5-176B-F46E-39F0-9839177EC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9" b="14117"/>
          <a:stretch>
            <a:fillRect/>
          </a:stretch>
        </p:blipFill>
        <p:spPr bwMode="auto">
          <a:xfrm>
            <a:off x="6983412" y="1838643"/>
            <a:ext cx="10382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7284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BAA1927-A8D7-B6D5-3B1C-0234DF381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F39D77-28A2-108F-F346-8C9BEB0C8897}"/>
              </a:ext>
            </a:extLst>
          </p:cNvPr>
          <p:cNvSpPr txBox="1">
            <a:spLocks noChangeArrowheads="1"/>
          </p:cNvSpPr>
          <p:nvPr/>
        </p:nvSpPr>
        <p:spPr>
          <a:xfrm>
            <a:off x="774700" y="650875"/>
            <a:ext cx="11039475" cy="3984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32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200" dirty="0">
                <a:solidFill>
                  <a:srgbClr val="FF0000"/>
                </a:solidFill>
              </a:rPr>
              <a:t>Optical Wireless Lab (OWL</a:t>
            </a:r>
            <a:r>
              <a:rPr lang="en-HK" altLang="zh-CN" sz="3200" dirty="0">
                <a:solidFill>
                  <a:srgbClr val="FF0000"/>
                </a:solidFill>
              </a:rPr>
              <a:t>🦉</a:t>
            </a:r>
            <a:r>
              <a:rPr lang="en-US" altLang="zh-CN" sz="3200" dirty="0">
                <a:solidFill>
                  <a:srgbClr val="FF0000"/>
                </a:solidFill>
              </a:rPr>
              <a:t>) Chip Gallery</a:t>
            </a:r>
            <a:br>
              <a:rPr lang="en-US" altLang="zh-CN" sz="3600" dirty="0"/>
            </a:br>
            <a:endParaRPr lang="en-US" altLang="zh-CN" sz="3600" dirty="0"/>
          </a:p>
        </p:txBody>
      </p:sp>
      <p:pic>
        <p:nvPicPr>
          <p:cNvPr id="6" name="Picture 10" descr="A collage of images of different colors&#10;&#10;Description automatically generated">
            <a:extLst>
              <a:ext uri="{FF2B5EF4-FFF2-40B4-BE49-F238E27FC236}">
                <a16:creationId xmlns:a16="http://schemas.microsoft.com/office/drawing/2014/main" id="{77E93C54-F8D9-F0AE-9F2E-5C04DF935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920296"/>
            <a:ext cx="1143635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709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EDCC94-72FE-C8AC-B4B2-092D4ED86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8400" y="6416676"/>
            <a:ext cx="3251200" cy="365125"/>
          </a:xfrm>
        </p:spPr>
        <p:txBody>
          <a:bodyPr/>
          <a:lstStyle/>
          <a:p>
            <a:r>
              <a:rPr lang="en-US" dirty="0"/>
              <a:t>Slide </a:t>
            </a:r>
            <a:fld id="{43D13783-42DA-4D39-B1EE-338536AF036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BFA77AD-72A6-6993-F384-1F5B60321B54}"/>
              </a:ext>
            </a:extLst>
          </p:cNvPr>
          <p:cNvSpPr txBox="1"/>
          <p:nvPr/>
        </p:nvSpPr>
        <p:spPr>
          <a:xfrm>
            <a:off x="778679" y="333904"/>
            <a:ext cx="3038475" cy="381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67" b="1" dirty="0">
                <a:solidFill>
                  <a:srgbClr val="000000"/>
                </a:solidFill>
                <a:latin typeface="Helvetica-Bold"/>
                <a:ea typeface="+mn-ea"/>
              </a:rPr>
              <a:t>Ethernet Wireline Link</a:t>
            </a:r>
            <a:endParaRPr lang="en-HK" altLang="zh-CN" sz="1867" b="1" dirty="0">
              <a:solidFill>
                <a:srgbClr val="000000"/>
              </a:solidFill>
              <a:latin typeface="Helvetica-Bold"/>
              <a:ea typeface="+mn-ea"/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7BE69355-4B49-34E1-68F3-DF3D6CC9D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24"/>
          <a:stretch>
            <a:fillRect/>
          </a:stretch>
        </p:blipFill>
        <p:spPr bwMode="auto">
          <a:xfrm>
            <a:off x="309563" y="714904"/>
            <a:ext cx="5786437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388E21C4-DC35-08CE-4F36-E4018E9D9E00}"/>
              </a:ext>
            </a:extLst>
          </p:cNvPr>
          <p:cNvGrpSpPr>
            <a:grpSpLocks/>
          </p:cNvGrpSpPr>
          <p:nvPr/>
        </p:nvGrpSpPr>
        <p:grpSpPr bwMode="auto">
          <a:xfrm>
            <a:off x="5969000" y="140389"/>
            <a:ext cx="6223000" cy="3771900"/>
            <a:chOff x="4572000" y="79496"/>
            <a:chExt cx="4666992" cy="2829065"/>
          </a:xfrm>
        </p:grpSpPr>
        <p:grpSp>
          <p:nvGrpSpPr>
            <p:cNvPr id="15" name="Group 18">
              <a:extLst>
                <a:ext uri="{FF2B5EF4-FFF2-40B4-BE49-F238E27FC236}">
                  <a16:creationId xmlns:a16="http://schemas.microsoft.com/office/drawing/2014/main" id="{15348A96-60FE-F890-DA1D-1AE12D98A0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0" y="79496"/>
              <a:ext cx="4571159" cy="2829065"/>
              <a:chOff x="4572000" y="79496"/>
              <a:chExt cx="4571159" cy="2829065"/>
            </a:xfrm>
          </p:grpSpPr>
          <p:pic>
            <p:nvPicPr>
              <p:cNvPr id="17" name="图片 20">
                <a:extLst>
                  <a:ext uri="{FF2B5EF4-FFF2-40B4-BE49-F238E27FC236}">
                    <a16:creationId xmlns:a16="http://schemas.microsoft.com/office/drawing/2014/main" id="{0A535B04-E89A-BEC1-C2FF-FADA52439F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79496"/>
                <a:ext cx="4571159" cy="2571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505C14C-A572-D0E8-889D-7211B7F07C2D}"/>
                  </a:ext>
                </a:extLst>
              </p:cNvPr>
              <p:cNvSpPr txBox="1"/>
              <p:nvPr/>
            </p:nvSpPr>
            <p:spPr>
              <a:xfrm>
                <a:off x="4852972" y="2623987"/>
                <a:ext cx="4009803" cy="28457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867" b="1" dirty="0">
                    <a:solidFill>
                      <a:srgbClr val="000000"/>
                    </a:solidFill>
                    <a:latin typeface="Helvetica-Bold"/>
                    <a:ea typeface="+mn-ea"/>
                  </a:rPr>
                  <a:t>Non-terrestrial networks (NTN)</a:t>
                </a:r>
                <a:endParaRPr lang="en-HK" altLang="zh-CN" sz="1867" b="1" dirty="0">
                  <a:solidFill>
                    <a:srgbClr val="000000"/>
                  </a:solidFill>
                  <a:latin typeface="Helvetica-Bold"/>
                  <a:ea typeface="+mn-ea"/>
                </a:endParaRPr>
              </a:p>
            </p:txBody>
          </p:sp>
        </p:grpSp>
        <p:sp>
          <p:nvSpPr>
            <p:cNvPr id="16" name="文本框 25">
              <a:extLst>
                <a:ext uri="{FF2B5EF4-FFF2-40B4-BE49-F238E27FC236}">
                  <a16:creationId xmlns:a16="http://schemas.microsoft.com/office/drawing/2014/main" id="{EE9C6923-7615-8E4F-5745-9D4B875051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5880" y="2472449"/>
              <a:ext cx="1983112" cy="207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200">
                  <a:solidFill>
                    <a:srgbClr val="1F2328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(Source: Texas Instruments,2022) </a:t>
              </a:r>
              <a:endParaRPr lang="zh-CN" altLang="en-US" sz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文本框 33">
            <a:extLst>
              <a:ext uri="{FF2B5EF4-FFF2-40B4-BE49-F238E27FC236}">
                <a16:creationId xmlns:a16="http://schemas.microsoft.com/office/drawing/2014/main" id="{2F0097E0-C970-DC30-C42B-25881FEB0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" y="3759728"/>
            <a:ext cx="34480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dirty="0">
                <a:solidFill>
                  <a:srgbClr val="FF0000"/>
                </a:solidFill>
                <a:latin typeface="Helvetica-Bold"/>
              </a:rPr>
              <a:t>High-SPLIQ</a:t>
            </a:r>
            <a:r>
              <a:rPr lang="en-US" altLang="zh-CN" sz="2400" b="1" dirty="0">
                <a:solidFill>
                  <a:srgbClr val="000000"/>
                </a:solidFill>
                <a:latin typeface="Helvetica-Bold"/>
              </a:rPr>
              <a:t> IC and </a:t>
            </a:r>
            <a:r>
              <a:rPr lang="en-US" altLang="zh-CN" sz="2400" b="1" dirty="0" err="1">
                <a:solidFill>
                  <a:srgbClr val="000000"/>
                </a:solidFill>
                <a:latin typeface="Helvetica-Bold"/>
              </a:rPr>
              <a:t>SiP</a:t>
            </a:r>
            <a:r>
              <a:rPr lang="en-US" altLang="zh-CN" sz="2400" b="1" dirty="0">
                <a:solidFill>
                  <a:srgbClr val="000000"/>
                </a:solidFill>
                <a:latin typeface="Helvetica-Bold"/>
              </a:rPr>
              <a:t> required in advanced enterprise communication applications</a:t>
            </a:r>
            <a:endParaRPr lang="zh-CN" altLang="en-US" sz="2400" dirty="0"/>
          </a:p>
        </p:txBody>
      </p:sp>
      <p:grpSp>
        <p:nvGrpSpPr>
          <p:cNvPr id="20" name="Group 17">
            <a:extLst>
              <a:ext uri="{FF2B5EF4-FFF2-40B4-BE49-F238E27FC236}">
                <a16:creationId xmlns:a16="http://schemas.microsoft.com/office/drawing/2014/main" id="{4CE1A94D-81C0-DB9D-AF29-9BF4524433B1}"/>
              </a:ext>
            </a:extLst>
          </p:cNvPr>
          <p:cNvGrpSpPr>
            <a:grpSpLocks/>
          </p:cNvGrpSpPr>
          <p:nvPr/>
        </p:nvGrpSpPr>
        <p:grpSpPr bwMode="auto">
          <a:xfrm>
            <a:off x="3817154" y="3806031"/>
            <a:ext cx="8247062" cy="2470150"/>
            <a:chOff x="2808238" y="2940665"/>
            <a:chExt cx="6185854" cy="1852711"/>
          </a:xfrm>
        </p:grpSpPr>
        <p:pic>
          <p:nvPicPr>
            <p:cNvPr id="21" name="Content Placeholder 8">
              <a:extLst>
                <a:ext uri="{FF2B5EF4-FFF2-40B4-BE49-F238E27FC236}">
                  <a16:creationId xmlns:a16="http://schemas.microsoft.com/office/drawing/2014/main" id="{1A4C6612-3848-D44D-96C8-3394F9452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8238" y="2976688"/>
              <a:ext cx="5403534" cy="181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文本框 26">
              <a:extLst>
                <a:ext uri="{FF2B5EF4-FFF2-40B4-BE49-F238E27FC236}">
                  <a16:creationId xmlns:a16="http://schemas.microsoft.com/office/drawing/2014/main" id="{986FD41A-FB64-ABBD-E5A4-9999615E8C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8412" y="2940665"/>
              <a:ext cx="2595680" cy="623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600" b="1">
                  <a:solidFill>
                    <a:srgbClr val="000000"/>
                  </a:solidFill>
                  <a:latin typeface="Helvetica-Bold"/>
                </a:rPr>
                <a:t>Optical fiber network for 5G network back-,</a:t>
              </a:r>
              <a:r>
                <a:rPr lang="zh-CN" altLang="en-US" sz="1600" b="1">
                  <a:solidFill>
                    <a:srgbClr val="000000"/>
                  </a:solidFill>
                  <a:latin typeface="Helvetica-Bold"/>
                </a:rPr>
                <a:t> </a:t>
              </a:r>
              <a:r>
                <a:rPr lang="en-US" altLang="zh-CN" sz="1600" b="1">
                  <a:solidFill>
                    <a:srgbClr val="000000"/>
                  </a:solidFill>
                  <a:latin typeface="Helvetica-Bold"/>
                </a:rPr>
                <a:t>mid-,</a:t>
              </a:r>
              <a:r>
                <a:rPr lang="zh-CN" altLang="en-US" sz="1600" b="1">
                  <a:solidFill>
                    <a:srgbClr val="000000"/>
                  </a:solidFill>
                  <a:latin typeface="Helvetica-Bold"/>
                </a:rPr>
                <a:t> </a:t>
              </a:r>
              <a:r>
                <a:rPr lang="en-US" altLang="zh-CN" sz="1600" b="1">
                  <a:solidFill>
                    <a:srgbClr val="000000"/>
                  </a:solidFill>
                  <a:latin typeface="Helvetica-Bold"/>
                </a:rPr>
                <a:t>front-haul connectivity</a:t>
              </a:r>
              <a:endParaRPr lang="en-HK" altLang="zh-CN" sz="1600" b="1">
                <a:solidFill>
                  <a:srgbClr val="000000"/>
                </a:solidFill>
                <a:latin typeface="Helvetica-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220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852D03-04D0-B07F-CA00-764DA7116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1207A4D-7C49-A886-2E64-4D2C2770A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58" y="1423458"/>
            <a:ext cx="4451350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8592A5A-BD29-7B34-D7DE-78BA42670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358" y="1423458"/>
            <a:ext cx="6964363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DEDA5EF0-E3F0-013B-BD4B-1FC5AFC7C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837671"/>
            <a:ext cx="112871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latin typeface="Arial Narrow" panose="020B0606020202030204" pitchFamily="34" charset="0"/>
                <a:hlinkClick r:id="rId4"/>
              </a:rPr>
              <a:t>港科大光电无线实验室个人主页</a:t>
            </a:r>
            <a:r>
              <a:rPr lang="en-US" altLang="zh-CN" sz="3200" b="1" dirty="0">
                <a:latin typeface="Arial Narrow" panose="020B0606020202030204" pitchFamily="34" charset="0"/>
                <a:hlinkClick r:id="rId4"/>
              </a:rPr>
              <a:t>-</a:t>
            </a:r>
            <a:r>
              <a:rPr lang="zh-CN" altLang="en-US" sz="3200" b="1" dirty="0">
                <a:latin typeface="Arial Narrow" panose="020B0606020202030204" pitchFamily="34" charset="0"/>
                <a:hlinkClick r:id="rId4"/>
              </a:rPr>
              <a:t>哔哩哔哩视频 </a:t>
            </a:r>
            <a:r>
              <a:rPr lang="en-US" altLang="zh-CN" sz="3200" b="1" dirty="0">
                <a:latin typeface="Arial Narrow" panose="020B0606020202030204" pitchFamily="34" charset="0"/>
                <a:hlinkClick r:id="rId4"/>
              </a:rPr>
              <a:t>(bilibili.com)</a:t>
            </a:r>
            <a:endParaRPr lang="en-HK" altLang="zh-CN" sz="3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5139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85035-3CE9-F19D-AB91-FB31ABB24B7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E803A68-AC1C-4DAF-8643-F6CDACC91871}" type="datetime1">
              <a:rPr lang="zh-CN" altLang="en-US"/>
              <a:pPr>
                <a:defRPr/>
              </a:pPr>
              <a:t>2025/10/22</a:t>
            </a:fld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F6192-F07B-5579-0FCD-A28A3344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25442D-7A81-48D1-ABBB-A3BDE4BC0EB4}" type="slidenum">
              <a:rPr lang="zh-CN" altLang="en-US"/>
              <a:pPr>
                <a:defRPr/>
              </a:pPr>
              <a:t>40</a:t>
            </a:fld>
            <a:endParaRPr lang="zh-CN" altLang="en-US"/>
          </a:p>
        </p:txBody>
      </p:sp>
      <p:sp>
        <p:nvSpPr>
          <p:cNvPr id="72708" name="TextBox 1">
            <a:extLst>
              <a:ext uri="{FF2B5EF4-FFF2-40B4-BE49-F238E27FC236}">
                <a16:creationId xmlns:a16="http://schemas.microsoft.com/office/drawing/2014/main" id="{87AF8320-2DB8-D74C-99D7-F32EBEBFE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438" y="2541588"/>
            <a:ext cx="58832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9600" b="1">
                <a:solidFill>
                  <a:srgbClr val="FFFF00"/>
                </a:solidFill>
                <a:latin typeface="Abadi" panose="020B0604020104020204" pitchFamily="34" charset="0"/>
              </a:rPr>
              <a:t>谢谢</a:t>
            </a:r>
            <a:r>
              <a:rPr lang="en-US" altLang="zh-CN" sz="9600" b="1">
                <a:solidFill>
                  <a:srgbClr val="FFFF00"/>
                </a:solidFill>
                <a:latin typeface="Abadi" panose="020B0604020104020204" pitchFamily="34" charset="0"/>
              </a:rPr>
              <a:t>!</a:t>
            </a:r>
          </a:p>
          <a:p>
            <a:pPr algn="ctr" eaLnBrk="1" hangingPunct="1"/>
            <a:r>
              <a:rPr lang="en-US" altLang="zh-CN" sz="9600" b="1">
                <a:solidFill>
                  <a:srgbClr val="FFFF00"/>
                </a:solidFill>
                <a:latin typeface="Abadi" panose="020B0604020104020204" pitchFamily="34" charset="0"/>
              </a:rPr>
              <a:t>Thank you!</a:t>
            </a:r>
            <a:endParaRPr lang="zh-CN" altLang="en-US" sz="9600" b="1">
              <a:solidFill>
                <a:srgbClr val="FFFF00"/>
              </a:solidFill>
              <a:latin typeface="Abadi" panose="020B060402010402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6D2FAB84-2753-B399-209B-FC17CE25D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103" y="2628900"/>
            <a:ext cx="1147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HK" altLang="zh-C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Optical-Electronic Integrated Circuit (OEIC)</a:t>
            </a:r>
            <a:endParaRPr lang="en-HK" altLang="zh-CN" sz="4800" b="1" dirty="0">
              <a:solidFill>
                <a:schemeClr val="bg1"/>
              </a:solidFill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HK" altLang="zh-CN" sz="4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HK" altLang="zh-CN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B5A3C-D690-CB71-FE79-CA13DF684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8400" y="6416676"/>
            <a:ext cx="3251200" cy="365125"/>
          </a:xfrm>
        </p:spPr>
        <p:txBody>
          <a:bodyPr/>
          <a:lstStyle/>
          <a:p>
            <a:r>
              <a:rPr lang="en-US" dirty="0"/>
              <a:t>Slide </a:t>
            </a:r>
            <a:fld id="{43D13783-42DA-4D39-B1EE-338536AF036D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85AFB45D-8890-9178-22D3-7526F9197E3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2363" y="188913"/>
            <a:ext cx="11872087" cy="5607050"/>
            <a:chOff x="742523" y="1386684"/>
            <a:chExt cx="10738277" cy="5070818"/>
          </a:xfrm>
        </p:grpSpPr>
        <p:sp>
          <p:nvSpPr>
            <p:cNvPr id="33" name="Rectangle 3">
              <a:extLst>
                <a:ext uri="{FF2B5EF4-FFF2-40B4-BE49-F238E27FC236}">
                  <a16:creationId xmlns:a16="http://schemas.microsoft.com/office/drawing/2014/main" id="{CE220C83-3C55-B716-D21C-5EF7672E3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882" y="1386684"/>
              <a:ext cx="10716918" cy="397181"/>
            </a:xfrm>
            <a:prstGeom prst="rect">
              <a:avLst/>
            </a:prstGeom>
            <a:solidFill>
              <a:srgbClr val="DAEDEF"/>
            </a:solidFill>
            <a:ln w="15875">
              <a:noFill/>
              <a:miter lim="800000"/>
            </a:ln>
          </p:spPr>
          <p:txBody>
            <a:bodyPr lIns="0" tIns="0" rIns="0" bIns="0" anchor="ctr" upright="1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CMOS Optoelectronic Interconnect Chip: Architecture Design</a:t>
              </a:r>
              <a:endParaRPr lang="zh-CN" altLang="en-US" b="1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AutoShape 6">
              <a:extLst>
                <a:ext uri="{FF2B5EF4-FFF2-40B4-BE49-F238E27FC236}">
                  <a16:creationId xmlns:a16="http://schemas.microsoft.com/office/drawing/2014/main" id="{157BAF70-104C-69A7-57AB-ED848B5E2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882" y="3060823"/>
              <a:ext cx="3264765" cy="1978786"/>
            </a:xfrm>
            <a:prstGeom prst="roundRect">
              <a:avLst>
                <a:gd name="adj" fmla="val 4424"/>
              </a:avLst>
            </a:prstGeom>
            <a:solidFill>
              <a:srgbClr val="BBE0E3">
                <a:lumMod val="20000"/>
                <a:lumOff val="80000"/>
              </a:srgbClr>
            </a:solidFill>
            <a:ln w="9525">
              <a:solidFill>
                <a:srgbClr val="808080">
                  <a:lumMod val="40000"/>
                  <a:lumOff val="60000"/>
                </a:srgbClr>
              </a:solidFill>
              <a:prstDash val="dash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tIns="108000" upright="1"/>
            <a:lstStyle/>
            <a:p>
              <a:pPr>
                <a:defRPr/>
              </a:pPr>
              <a:r>
                <a:rPr lang="en-US" altLang="zh-CN" sz="140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56-Gb/s PAM4 </a:t>
              </a:r>
              <a:r>
                <a:rPr lang="en-HK" altLang="zh-CN" sz="140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TX</a:t>
              </a:r>
              <a:endParaRPr lang="en-US" altLang="zh-CN" sz="1400" b="1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HK" altLang="zh-CN" sz="105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Data path implements </a:t>
              </a:r>
              <a:r>
                <a:rPr lang="en-US" altLang="zh-CN" sz="105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VCSEL</a:t>
              </a:r>
              <a:r>
                <a:rPr lang="zh-CN" altLang="en-US" sz="105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HK" altLang="zh-CN" sz="105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nonlinearity compensation</a:t>
              </a:r>
              <a:endParaRPr lang="zh-CN" altLang="en-US" sz="1050" b="1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HK" altLang="zh-CN" sz="105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Clock path has on-chip PLL</a:t>
              </a:r>
              <a:endParaRPr lang="zh-CN" altLang="en-US" sz="1050" b="1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defRPr/>
              </a:pPr>
              <a:br>
                <a:rPr lang="en-US" altLang="zh-CN" sz="105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50" b="1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defRPr/>
              </a:pPr>
              <a:endParaRPr lang="en-US" altLang="zh-CN" sz="1400" b="1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defRPr/>
              </a:pPr>
              <a:endParaRPr lang="en-US" altLang="zh-CN" sz="1200" kern="1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zh-CN" altLang="en-US" sz="1400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AutoShape 12">
              <a:extLst>
                <a:ext uri="{FF2B5EF4-FFF2-40B4-BE49-F238E27FC236}">
                  <a16:creationId xmlns:a16="http://schemas.microsoft.com/office/drawing/2014/main" id="{4BBE694A-3F45-889B-7D38-C5461791E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882" y="1894905"/>
              <a:ext cx="10716918" cy="1007900"/>
            </a:xfrm>
            <a:prstGeom prst="roundRect">
              <a:avLst>
                <a:gd name="adj" fmla="val 6072"/>
              </a:avLst>
            </a:prstGeom>
            <a:solidFill>
              <a:srgbClr val="BBE0E3">
                <a:lumMod val="20000"/>
                <a:lumOff val="80000"/>
              </a:srgbClr>
            </a:solidFill>
            <a:ln w="9525">
              <a:solidFill>
                <a:srgbClr val="808080">
                  <a:lumMod val="40000"/>
                  <a:lumOff val="60000"/>
                </a:srgbClr>
              </a:solidFill>
              <a:prstDash val="dash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0" rIns="36000" upright="1"/>
            <a:lstStyle/>
            <a:p>
              <a:pPr marL="180975" indent="-180975" algn="ctr">
                <a:lnSpc>
                  <a:spcPct val="120000"/>
                </a:lnSpc>
                <a:defRPr/>
              </a:pPr>
              <a:r>
                <a:rPr lang="en-HK" altLang="zh-CN" sz="1600" b="1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Fully-Integrated System Architecture Design and Verification</a:t>
              </a:r>
              <a:endPara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28600" indent="-228600">
                <a:lnSpc>
                  <a:spcPct val="120000"/>
                </a:lnSpc>
                <a:buFontTx/>
                <a:buAutoNum type="arabicPeriod"/>
                <a:defRPr/>
              </a:pPr>
              <a:r>
                <a:rPr lang="en-HK" altLang="zh-CN" sz="1200" b="1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Top-down system simulation to clarify specifications for each module</a:t>
              </a:r>
              <a:endParaRPr lang="en-US" altLang="zh-CN" sz="1200" b="1" u="sng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28600" indent="-228600">
                <a:lnSpc>
                  <a:spcPct val="120000"/>
                </a:lnSpc>
                <a:buFontTx/>
                <a:buAutoNum type="arabicPeriod"/>
                <a:defRPr/>
              </a:pPr>
              <a:r>
                <a:rPr lang="en-US" altLang="zh-CN" sz="1200" b="1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Multi-chip system simulation throughout the entire design cycle</a:t>
              </a:r>
            </a:p>
            <a:p>
              <a:pPr marL="228600" indent="-228600">
                <a:lnSpc>
                  <a:spcPct val="120000"/>
                </a:lnSpc>
                <a:buFontTx/>
                <a:buAutoNum type="arabicPeriod"/>
                <a:defRPr/>
              </a:pPr>
              <a:r>
                <a:rPr lang="en-HK" altLang="zh-CN" sz="1200" b="1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Support complex modulation scheme, like </a:t>
              </a:r>
              <a:r>
                <a:rPr lang="en-US" altLang="zh-CN" sz="1200" b="1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PAM-4</a:t>
              </a:r>
              <a:r>
                <a:rPr lang="en-HK" altLang="zh-CN" sz="1200" b="1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 </a:t>
              </a:r>
              <a:r>
                <a:rPr lang="en-US" altLang="zh-CN" sz="1200" b="1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OFDM, QAM</a:t>
              </a:r>
              <a:endParaRPr lang="zh-CN" altLang="en-US" sz="14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AutoShape 6">
              <a:extLst>
                <a:ext uri="{FF2B5EF4-FFF2-40B4-BE49-F238E27FC236}">
                  <a16:creationId xmlns:a16="http://schemas.microsoft.com/office/drawing/2014/main" id="{79837B6E-514D-1787-8429-B43EF92C8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3674" y="3060823"/>
              <a:ext cx="3578002" cy="1978786"/>
            </a:xfrm>
            <a:prstGeom prst="roundRect">
              <a:avLst>
                <a:gd name="adj" fmla="val 4424"/>
              </a:avLst>
            </a:prstGeom>
            <a:solidFill>
              <a:srgbClr val="BBE0E3">
                <a:lumMod val="20000"/>
                <a:lumOff val="80000"/>
              </a:srgbClr>
            </a:solidFill>
            <a:ln w="9525">
              <a:solidFill>
                <a:srgbClr val="808080">
                  <a:lumMod val="40000"/>
                  <a:lumOff val="60000"/>
                </a:srgbClr>
              </a:solidFill>
              <a:prstDash val="dash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tIns="108000" upright="1"/>
            <a:lstStyle/>
            <a:p>
              <a:pPr>
                <a:defRPr/>
              </a:pPr>
              <a:r>
                <a:rPr lang="en-US" altLang="zh-CN" sz="140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56-Gb/s PAM4 </a:t>
              </a:r>
              <a:r>
                <a:rPr lang="en-HK" altLang="zh-CN" sz="140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RX</a:t>
              </a:r>
              <a:endParaRPr lang="en-US" altLang="zh-CN" sz="1400" b="1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HK" altLang="zh-CN" sz="110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Signal equalization in frequency domain</a:t>
              </a:r>
              <a:endParaRPr lang="en-US" altLang="zh-CN" sz="1100" b="1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HK" altLang="zh-CN" sz="110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PAM4 signal decoding and clock recovery</a:t>
              </a:r>
              <a:endParaRPr lang="en-US" altLang="zh-CN" sz="1100" b="1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endParaRPr lang="en-US" altLang="zh-CN" sz="1200" b="1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endParaRPr lang="en-US" altLang="zh-CN" sz="1200" kern="1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zh-CN" altLang="en-US" sz="1400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AutoShape 6">
              <a:extLst>
                <a:ext uri="{FF2B5EF4-FFF2-40B4-BE49-F238E27FC236}">
                  <a16:creationId xmlns:a16="http://schemas.microsoft.com/office/drawing/2014/main" id="{6C751744-14A1-8F7A-D686-2085591A2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9884" y="3060823"/>
              <a:ext cx="3560916" cy="1978786"/>
            </a:xfrm>
            <a:prstGeom prst="roundRect">
              <a:avLst>
                <a:gd name="adj" fmla="val 4424"/>
              </a:avLst>
            </a:prstGeom>
            <a:solidFill>
              <a:srgbClr val="BBE0E3">
                <a:lumMod val="20000"/>
                <a:lumOff val="80000"/>
              </a:srgbClr>
            </a:solidFill>
            <a:ln w="9525">
              <a:solidFill>
                <a:srgbClr val="808080">
                  <a:lumMod val="40000"/>
                  <a:lumOff val="60000"/>
                </a:srgbClr>
              </a:solidFill>
              <a:prstDash val="dash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tIns="108000" upright="1"/>
            <a:lstStyle/>
            <a:p>
              <a:pPr>
                <a:defRPr/>
              </a:pPr>
              <a:r>
                <a:rPr lang="en-US" altLang="zh-CN" sz="140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14-GHz</a:t>
              </a:r>
              <a:r>
                <a:rPr lang="zh-CN" altLang="en-US" sz="140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HK" altLang="zh-CN" sz="140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PLL</a:t>
              </a:r>
              <a:endParaRPr lang="en-US" altLang="zh-CN" sz="1400" b="1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HK" altLang="zh-CN" sz="120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Sub-sampling PLL achieves low jitter</a:t>
              </a:r>
              <a:endParaRPr lang="en-US" altLang="zh-CN" sz="1200" b="1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HK" altLang="zh-CN" sz="120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Low supply voltage to decrease power</a:t>
              </a:r>
              <a:endParaRPr lang="zh-CN" altLang="en-US" sz="1400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AutoShape 12">
              <a:extLst>
                <a:ext uri="{FF2B5EF4-FFF2-40B4-BE49-F238E27FC236}">
                  <a16:creationId xmlns:a16="http://schemas.microsoft.com/office/drawing/2014/main" id="{FDB81C27-A5DB-A378-5751-DA53BD527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524" y="5210440"/>
              <a:ext cx="10738276" cy="1247062"/>
            </a:xfrm>
            <a:prstGeom prst="roundRect">
              <a:avLst>
                <a:gd name="adj" fmla="val 6072"/>
              </a:avLst>
            </a:prstGeom>
            <a:solidFill>
              <a:srgbClr val="BBE0E3">
                <a:lumMod val="20000"/>
                <a:lumOff val="80000"/>
              </a:srgbClr>
            </a:solidFill>
            <a:ln w="9525">
              <a:solidFill>
                <a:srgbClr val="808080">
                  <a:lumMod val="40000"/>
                  <a:lumOff val="60000"/>
                </a:srgbClr>
              </a:solidFill>
              <a:prstDash val="dash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0" rIns="36000" upright="1"/>
            <a:lstStyle/>
            <a:p>
              <a:pPr marL="180975" indent="-180975" algn="ctr">
                <a:lnSpc>
                  <a:spcPct val="120000"/>
                </a:lnSpc>
                <a:defRPr/>
              </a:pPr>
              <a:r>
                <a:rPr lang="en-US" altLang="zh-CN" sz="160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PAM4 Optoelectronic Interconnect Chip</a:t>
              </a:r>
              <a:r>
                <a:rPr lang="zh-CN" altLang="en-US" sz="160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HK" altLang="zh-CN" sz="160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EMI Analysis and Cancellation</a:t>
              </a:r>
              <a:endParaRPr lang="en-US" altLang="zh-CN" sz="1600" b="1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9" name="图片 6" descr="A diagram of a machine&#10;&#10;Description automatically generated">
              <a:extLst>
                <a:ext uri="{FF2B5EF4-FFF2-40B4-BE49-F238E27FC236}">
                  <a16:creationId xmlns:a16="http://schemas.microsoft.com/office/drawing/2014/main" id="{6657994E-9F83-E103-6E75-713F2ACA15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39" y="3877441"/>
              <a:ext cx="3084789" cy="1007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46" descr="A diagram of a computer&#10;&#10;Description automatically generated">
              <a:extLst>
                <a:ext uri="{FF2B5EF4-FFF2-40B4-BE49-F238E27FC236}">
                  <a16:creationId xmlns:a16="http://schemas.microsoft.com/office/drawing/2014/main" id="{4266A59C-632B-7BA1-28BB-084C0CB284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1660" y="3821115"/>
              <a:ext cx="2791940" cy="1194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86E3767F-47C3-D920-81D4-86EE9AAC7E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9277" y="2156122"/>
              <a:ext cx="2982951" cy="703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9">
              <a:extLst>
                <a:ext uri="{FF2B5EF4-FFF2-40B4-BE49-F238E27FC236}">
                  <a16:creationId xmlns:a16="http://schemas.microsoft.com/office/drawing/2014/main" id="{0AC998BD-BB89-7B29-B12B-C4F565BD6B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1759" y="2187706"/>
              <a:ext cx="1938946" cy="640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2">
              <a:extLst>
                <a:ext uri="{FF2B5EF4-FFF2-40B4-BE49-F238E27FC236}">
                  <a16:creationId xmlns:a16="http://schemas.microsoft.com/office/drawing/2014/main" id="{59B545D3-5D1B-D043-B6E1-9A571F4257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8820" y="3773261"/>
              <a:ext cx="2928957" cy="1192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4">
              <a:extLst>
                <a:ext uri="{FF2B5EF4-FFF2-40B4-BE49-F238E27FC236}">
                  <a16:creationId xmlns:a16="http://schemas.microsoft.com/office/drawing/2014/main" id="{6ABC08F6-FB59-CE2E-C7CB-11B78CD842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74" y="5578627"/>
              <a:ext cx="2904880" cy="808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16">
              <a:extLst>
                <a:ext uri="{FF2B5EF4-FFF2-40B4-BE49-F238E27FC236}">
                  <a16:creationId xmlns:a16="http://schemas.microsoft.com/office/drawing/2014/main" id="{FC81C8B3-B2E5-9B86-79D8-2B6A01AC26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3087" y="5575542"/>
              <a:ext cx="2344923" cy="811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18">
              <a:extLst>
                <a:ext uri="{FF2B5EF4-FFF2-40B4-BE49-F238E27FC236}">
                  <a16:creationId xmlns:a16="http://schemas.microsoft.com/office/drawing/2014/main" id="{894ECFAF-FA58-4970-74D7-A6D459995E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8800" y="5452159"/>
              <a:ext cx="1804455" cy="994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Box 21">
              <a:extLst>
                <a:ext uri="{FF2B5EF4-FFF2-40B4-BE49-F238E27FC236}">
                  <a16:creationId xmlns:a16="http://schemas.microsoft.com/office/drawing/2014/main" id="{2ACCCA59-43FB-2A04-ACAF-ABE42F18B143}"/>
                </a:ext>
              </a:extLst>
            </p:cNvPr>
            <p:cNvSpPr txBox="1"/>
            <p:nvPr/>
          </p:nvSpPr>
          <p:spPr>
            <a:xfrm>
              <a:off x="742523" y="5533594"/>
              <a:ext cx="3253377" cy="7515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HK" altLang="zh-CN" sz="1200" b="1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Clarify radiation theory of CM noise</a:t>
              </a:r>
              <a:endParaRPr lang="en-US" altLang="zh-CN" sz="12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HK" altLang="zh-CN" sz="1200" b="1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Propose close-loop controlling of CM noise </a:t>
              </a:r>
              <a:endParaRPr lang="en-US" altLang="zh-CN" sz="12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HK" altLang="zh-CN" sz="1200" b="1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Propose CM noise cancellation circuit</a:t>
              </a:r>
              <a:endParaRPr lang="en-US" altLang="zh-CN" sz="12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8" name="Straight Arrow Connector 13">
              <a:extLst>
                <a:ext uri="{FF2B5EF4-FFF2-40B4-BE49-F238E27FC236}">
                  <a16:creationId xmlns:a16="http://schemas.microsoft.com/office/drawing/2014/main" id="{0C64EEB2-A59E-C429-164E-3177ABB4AEEA}"/>
                </a:ext>
              </a:extLst>
            </p:cNvPr>
            <p:cNvCxnSpPr>
              <a:cxnSpLocks/>
              <a:stCxn id="33" idx="2"/>
              <a:endCxn id="35" idx="0"/>
            </p:cNvCxnSpPr>
            <p:nvPr/>
          </p:nvCxnSpPr>
          <p:spPr>
            <a:xfrm>
              <a:off x="6122341" y="1783865"/>
              <a:ext cx="0" cy="111041"/>
            </a:xfrm>
            <a:prstGeom prst="straightConnector1">
              <a:avLst/>
            </a:prstGeom>
            <a:ln w="38100">
              <a:headEnd type="none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17">
              <a:extLst>
                <a:ext uri="{FF2B5EF4-FFF2-40B4-BE49-F238E27FC236}">
                  <a16:creationId xmlns:a16="http://schemas.microsoft.com/office/drawing/2014/main" id="{A1838510-1A3B-4B34-EEAB-2BC4F8D84460}"/>
                </a:ext>
              </a:extLst>
            </p:cNvPr>
            <p:cNvCxnSpPr/>
            <p:nvPr/>
          </p:nvCxnSpPr>
          <p:spPr>
            <a:xfrm>
              <a:off x="2613393" y="2915617"/>
              <a:ext cx="0" cy="145206"/>
            </a:xfrm>
            <a:prstGeom prst="straightConnector1">
              <a:avLst/>
            </a:prstGeom>
            <a:ln w="38100">
              <a:headEnd type="none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19">
              <a:extLst>
                <a:ext uri="{FF2B5EF4-FFF2-40B4-BE49-F238E27FC236}">
                  <a16:creationId xmlns:a16="http://schemas.microsoft.com/office/drawing/2014/main" id="{89B79B35-7FB8-4A0E-D80E-5E60506735A4}"/>
                </a:ext>
              </a:extLst>
            </p:cNvPr>
            <p:cNvCxnSpPr>
              <a:cxnSpLocks/>
              <a:endCxn id="36" idx="0"/>
            </p:cNvCxnSpPr>
            <p:nvPr/>
          </p:nvCxnSpPr>
          <p:spPr>
            <a:xfrm flipH="1">
              <a:off x="6021963" y="2915617"/>
              <a:ext cx="21357" cy="145206"/>
            </a:xfrm>
            <a:prstGeom prst="straightConnector1">
              <a:avLst/>
            </a:prstGeom>
            <a:ln w="38100">
              <a:headEnd type="none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20">
              <a:extLst>
                <a:ext uri="{FF2B5EF4-FFF2-40B4-BE49-F238E27FC236}">
                  <a16:creationId xmlns:a16="http://schemas.microsoft.com/office/drawing/2014/main" id="{A219DE85-9BC1-AA66-83F2-140BBB43463A}"/>
                </a:ext>
              </a:extLst>
            </p:cNvPr>
            <p:cNvCxnSpPr/>
            <p:nvPr/>
          </p:nvCxnSpPr>
          <p:spPr>
            <a:xfrm>
              <a:off x="9268220" y="2915617"/>
              <a:ext cx="0" cy="145206"/>
            </a:xfrm>
            <a:prstGeom prst="straightConnector1">
              <a:avLst/>
            </a:prstGeom>
            <a:ln w="38100">
              <a:headEnd type="none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26">
              <a:extLst>
                <a:ext uri="{FF2B5EF4-FFF2-40B4-BE49-F238E27FC236}">
                  <a16:creationId xmlns:a16="http://schemas.microsoft.com/office/drawing/2014/main" id="{1C669C74-7C60-9D6A-B2EB-5585A2AA6EF7}"/>
                </a:ext>
              </a:extLst>
            </p:cNvPr>
            <p:cNvCxnSpPr/>
            <p:nvPr/>
          </p:nvCxnSpPr>
          <p:spPr>
            <a:xfrm>
              <a:off x="3134502" y="5052422"/>
              <a:ext cx="0" cy="145206"/>
            </a:xfrm>
            <a:prstGeom prst="straightConnector1">
              <a:avLst/>
            </a:prstGeom>
            <a:ln w="38100">
              <a:headEnd type="none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27">
              <a:extLst>
                <a:ext uri="{FF2B5EF4-FFF2-40B4-BE49-F238E27FC236}">
                  <a16:creationId xmlns:a16="http://schemas.microsoft.com/office/drawing/2014/main" id="{C60278EB-40E1-F9BC-4416-0A47023B7B0D}"/>
                </a:ext>
              </a:extLst>
            </p:cNvPr>
            <p:cNvCxnSpPr/>
            <p:nvPr/>
          </p:nvCxnSpPr>
          <p:spPr>
            <a:xfrm>
              <a:off x="6043320" y="5052422"/>
              <a:ext cx="0" cy="145206"/>
            </a:xfrm>
            <a:prstGeom prst="straightConnector1">
              <a:avLst/>
            </a:prstGeom>
            <a:ln w="38100">
              <a:headEnd type="none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28">
              <a:extLst>
                <a:ext uri="{FF2B5EF4-FFF2-40B4-BE49-F238E27FC236}">
                  <a16:creationId xmlns:a16="http://schemas.microsoft.com/office/drawing/2014/main" id="{88458803-CFBD-FCA5-7686-842F87A680E8}"/>
                </a:ext>
              </a:extLst>
            </p:cNvPr>
            <p:cNvCxnSpPr/>
            <p:nvPr/>
          </p:nvCxnSpPr>
          <p:spPr>
            <a:xfrm>
              <a:off x="9268220" y="5052422"/>
              <a:ext cx="0" cy="145206"/>
            </a:xfrm>
            <a:prstGeom prst="straightConnector1">
              <a:avLst/>
            </a:prstGeom>
            <a:ln w="38100">
              <a:headEnd type="none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6566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A0AAD8-6913-8E7E-05FD-745E9DC153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8400" y="6416676"/>
            <a:ext cx="3251200" cy="365125"/>
          </a:xfrm>
        </p:spPr>
        <p:txBody>
          <a:bodyPr/>
          <a:lstStyle/>
          <a:p>
            <a:r>
              <a:rPr lang="en-US" dirty="0"/>
              <a:t>Slide </a:t>
            </a:r>
            <a:fld id="{43D13783-42DA-4D39-B1EE-338536AF036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B6CB18DA-6449-CEF9-F23F-7B0A83DC1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3118379"/>
            <a:ext cx="3987800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课题负责人：俞捷</a:t>
            </a:r>
            <a:endParaRPr lang="en-US" altLang="zh-CN" sz="2000" b="1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课题汇报单位：香港科技大学</a:t>
            </a:r>
            <a:endParaRPr lang="en-HK" altLang="zh-CN" sz="2000" b="1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zh-CN" sz="2000" b="1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参与单位：</a:t>
            </a:r>
            <a:endParaRPr lang="en-HK" altLang="zh-CN" sz="2000" b="1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华南理工大学、南方科技大学</a:t>
            </a:r>
            <a:endParaRPr lang="en-US" altLang="zh-CN" sz="2000" b="1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2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2024. 01. 22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1EAD2CEC-B2EA-0927-27CC-8FE3C3141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5" b="4884"/>
          <a:stretch>
            <a:fillRect/>
          </a:stretch>
        </p:blipFill>
        <p:spPr bwMode="auto">
          <a:xfrm>
            <a:off x="5702300" y="3118379"/>
            <a:ext cx="44704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tar: 5 Points 2">
            <a:extLst>
              <a:ext uri="{FF2B5EF4-FFF2-40B4-BE49-F238E27FC236}">
                <a16:creationId xmlns:a16="http://schemas.microsoft.com/office/drawing/2014/main" id="{DCBD3810-6E03-AFEE-85BD-42314187B2C3}"/>
              </a:ext>
            </a:extLst>
          </p:cNvPr>
          <p:cNvSpPr>
            <a:spLocks noChangeAspect="1"/>
          </p:cNvSpPr>
          <p:nvPr/>
        </p:nvSpPr>
        <p:spPr>
          <a:xfrm>
            <a:off x="8274050" y="4345516"/>
            <a:ext cx="168275" cy="168275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en-HK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1A240826-2244-7817-D9C3-5B2F17065543}"/>
              </a:ext>
            </a:extLst>
          </p:cNvPr>
          <p:cNvSpPr>
            <a:spLocks noChangeAspect="1"/>
          </p:cNvSpPr>
          <p:nvPr/>
        </p:nvSpPr>
        <p:spPr>
          <a:xfrm>
            <a:off x="8415337" y="4604279"/>
            <a:ext cx="171450" cy="169862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en-HK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238284AB-2C30-415D-0A22-07A650A5D955}"/>
              </a:ext>
            </a:extLst>
          </p:cNvPr>
          <p:cNvSpPr>
            <a:spLocks noChangeAspect="1"/>
          </p:cNvSpPr>
          <p:nvPr/>
        </p:nvSpPr>
        <p:spPr>
          <a:xfrm>
            <a:off x="7877175" y="3783541"/>
            <a:ext cx="169862" cy="168275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en-HK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ED901C-D8D9-1BAC-3330-48F7DEAB2313}"/>
              </a:ext>
            </a:extLst>
          </p:cNvPr>
          <p:cNvSpPr/>
          <p:nvPr/>
        </p:nvSpPr>
        <p:spPr>
          <a:xfrm>
            <a:off x="8501062" y="3137429"/>
            <a:ext cx="1042988" cy="4302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en-HK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566F1E-531F-FDD5-B166-A8B47DF4CA96}"/>
              </a:ext>
            </a:extLst>
          </p:cNvPr>
          <p:cNvSpPr/>
          <p:nvPr/>
        </p:nvSpPr>
        <p:spPr>
          <a:xfrm>
            <a:off x="9104312" y="4748741"/>
            <a:ext cx="933450" cy="4016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en-HK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9B1316E3-DCA8-5CF4-1A15-1F62B877644B}"/>
              </a:ext>
            </a:extLst>
          </p:cNvPr>
          <p:cNvSpPr/>
          <p:nvPr/>
        </p:nvSpPr>
        <p:spPr>
          <a:xfrm>
            <a:off x="8890000" y="5159904"/>
            <a:ext cx="1031875" cy="4016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en-HK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C304C11-418A-1BD2-FC89-F5AE19A92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95" y="1045634"/>
            <a:ext cx="10980490" cy="1749801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id="{FA0967D8-C2B4-1436-67A7-7DC4FB399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905" y="67733"/>
            <a:ext cx="7016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School Representatives – MSAGD">
            <a:extLst>
              <a:ext uri="{FF2B5EF4-FFF2-40B4-BE49-F238E27FC236}">
                <a16:creationId xmlns:a16="http://schemas.microsoft.com/office/drawing/2014/main" id="{F194276B-FB68-8CCF-C01D-5021DEEF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345" y="102658"/>
            <a:ext cx="99377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南方科技大学 - 爱企查">
            <a:extLst>
              <a:ext uri="{FF2B5EF4-FFF2-40B4-BE49-F238E27FC236}">
                <a16:creationId xmlns:a16="http://schemas.microsoft.com/office/drawing/2014/main" id="{FF0EC66A-4961-6B73-9CAC-916594F70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r="12614"/>
          <a:stretch>
            <a:fillRect/>
          </a:stretch>
        </p:blipFill>
        <p:spPr bwMode="auto">
          <a:xfrm>
            <a:off x="6404886" y="-59531"/>
            <a:ext cx="99536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718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6785CB-902C-D4CE-5EB8-46FC3F24A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26">
            <a:extLst>
              <a:ext uri="{FF2B5EF4-FFF2-40B4-BE49-F238E27FC236}">
                <a16:creationId xmlns:a16="http://schemas.microsoft.com/office/drawing/2014/main" id="{0C91FECD-99C9-7275-6098-783C205AC8F2}"/>
              </a:ext>
            </a:extLst>
          </p:cNvPr>
          <p:cNvSpPr txBox="1"/>
          <p:nvPr/>
        </p:nvSpPr>
        <p:spPr>
          <a:xfrm>
            <a:off x="1262856" y="76199"/>
            <a:ext cx="9144000" cy="8715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065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 目 分 工</a:t>
            </a:r>
          </a:p>
        </p:txBody>
      </p:sp>
      <p:sp>
        <p:nvSpPr>
          <p:cNvPr id="6" name="圆角矩形 28">
            <a:extLst>
              <a:ext uri="{FF2B5EF4-FFF2-40B4-BE49-F238E27FC236}">
                <a16:creationId xmlns:a16="http://schemas.microsoft.com/office/drawing/2014/main" id="{772217D6-6967-960E-E030-A7C42DD5C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3669" y="1552574"/>
            <a:ext cx="1998662" cy="9080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zh-CN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en-US" altLang="zh-CN" sz="22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PAM4</a:t>
            </a:r>
            <a:r>
              <a:rPr lang="zh-CN" altLang="zh-CN" sz="22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光电互联芯片整体设计 </a:t>
            </a:r>
            <a:endParaRPr lang="zh-CN" altLang="en-US" sz="22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4">
            <a:extLst>
              <a:ext uri="{FF2B5EF4-FFF2-40B4-BE49-F238E27FC236}">
                <a16:creationId xmlns:a16="http://schemas.microsoft.com/office/drawing/2014/main" id="{7285CB84-119A-0D0A-EFE6-8CE531505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0694" y="1020762"/>
            <a:ext cx="1457325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algn="just" eaLnBrk="1" hangingPunct="1"/>
            <a:r>
              <a:rPr lang="zh-CN" altLang="en-US" sz="2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研究内容</a:t>
            </a:r>
          </a:p>
        </p:txBody>
      </p:sp>
      <p:sp>
        <p:nvSpPr>
          <p:cNvPr id="8" name="文本框 11">
            <a:extLst>
              <a:ext uri="{FF2B5EF4-FFF2-40B4-BE49-F238E27FC236}">
                <a16:creationId xmlns:a16="http://schemas.microsoft.com/office/drawing/2014/main" id="{18114EF8-874A-34AB-E1F7-A996B0D77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3656" y="1038224"/>
            <a:ext cx="1800225" cy="460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algn="just" eaLnBrk="1" hangingPunct="1"/>
            <a:r>
              <a:rPr lang="zh-CN" altLang="en-US" sz="2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项目实施</a:t>
            </a:r>
          </a:p>
        </p:txBody>
      </p:sp>
      <p:sp>
        <p:nvSpPr>
          <p:cNvPr id="9" name="文本框 12">
            <a:extLst>
              <a:ext uri="{FF2B5EF4-FFF2-40B4-BE49-F238E27FC236}">
                <a16:creationId xmlns:a16="http://schemas.microsoft.com/office/drawing/2014/main" id="{4352D4A2-BBCB-2FFD-2666-57B12D4E4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619" y="1663699"/>
            <a:ext cx="2520950" cy="3540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algn="just" eaLnBrk="1" hangingPunct="1"/>
            <a:endParaRPr lang="zh-CN" altLang="en-US" sz="17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13">
            <a:extLst>
              <a:ext uri="{FF2B5EF4-FFF2-40B4-BE49-F238E27FC236}">
                <a16:creationId xmlns:a16="http://schemas.microsoft.com/office/drawing/2014/main" id="{CBCD309F-E941-0592-7F8D-765B1B65F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4444" y="4100512"/>
            <a:ext cx="2520950" cy="3540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algn="just" eaLnBrk="1" hangingPunct="1"/>
            <a:endParaRPr lang="zh-CN" altLang="en-US" sz="17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1888700-EA5E-CF32-5119-508C4717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319" y="4467224"/>
            <a:ext cx="99536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FA742A4-081B-8958-4BDE-1D066E998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144" y="2844799"/>
            <a:ext cx="10033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56C3BAA1-14C2-11E9-E315-7BDF120EC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719" y="4465637"/>
            <a:ext cx="9302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879594-DB3C-AC25-C2D0-02F192B23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906" y="4479924"/>
            <a:ext cx="987425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9B342D-A5ED-1C21-6D18-998DA8C13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" b="5931"/>
          <a:stretch>
            <a:fillRect/>
          </a:stretch>
        </p:blipFill>
        <p:spPr bwMode="auto">
          <a:xfrm>
            <a:off x="6090444" y="2732087"/>
            <a:ext cx="9223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3DF2E35-4A48-76C7-BA82-F47A61827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0" r="368" b="9192"/>
          <a:stretch>
            <a:fillRect/>
          </a:stretch>
        </p:blipFill>
        <p:spPr bwMode="auto">
          <a:xfrm>
            <a:off x="6114256" y="1093787"/>
            <a:ext cx="903288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21">
            <a:extLst>
              <a:ext uri="{FF2B5EF4-FFF2-40B4-BE49-F238E27FC236}">
                <a16:creationId xmlns:a16="http://schemas.microsoft.com/office/drawing/2014/main" id="{816A5EC6-B2AF-337F-46F0-88A8F9B00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6781" y="2241549"/>
            <a:ext cx="11382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俞捷教授</a:t>
            </a:r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id="{59E2E5ED-21F0-3174-63D7-0C63EC2E6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281" y="5619749"/>
            <a:ext cx="1350963" cy="3540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algn="just" eaLnBrk="1" hangingPunct="1"/>
            <a:r>
              <a:rPr lang="zh-CN" altLang="en-US" sz="17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余浩教授</a:t>
            </a:r>
          </a:p>
        </p:txBody>
      </p:sp>
      <p:sp>
        <p:nvSpPr>
          <p:cNvPr id="19" name="文本框 24">
            <a:extLst>
              <a:ext uri="{FF2B5EF4-FFF2-40B4-BE49-F238E27FC236}">
                <a16:creationId xmlns:a16="http://schemas.microsoft.com/office/drawing/2014/main" id="{9DDBFE43-7C49-CEDC-E490-E69D19D11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919" y="5619749"/>
            <a:ext cx="1057275" cy="3540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algn="just" eaLnBrk="1" hangingPunct="1"/>
            <a:r>
              <a:rPr lang="zh-CN" altLang="en-US" sz="17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潘权教授</a:t>
            </a:r>
          </a:p>
        </p:txBody>
      </p:sp>
      <p:sp>
        <p:nvSpPr>
          <p:cNvPr id="20" name="文本框 25">
            <a:extLst>
              <a:ext uri="{FF2B5EF4-FFF2-40B4-BE49-F238E27FC236}">
                <a16:creationId xmlns:a16="http://schemas.microsoft.com/office/drawing/2014/main" id="{C4DB292B-A021-8FBD-4F26-C217A08A1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2019" y="3944937"/>
            <a:ext cx="1524000" cy="338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algn="just" eaLnBrk="1" hangingPunct="1"/>
            <a:r>
              <a:rPr lang="zh-CN" altLang="en-US" sz="16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陈志坚高工</a:t>
            </a:r>
          </a:p>
        </p:txBody>
      </p:sp>
      <p:sp>
        <p:nvSpPr>
          <p:cNvPr id="21" name="圆角矩形 31">
            <a:extLst>
              <a:ext uri="{FF2B5EF4-FFF2-40B4-BE49-F238E27FC236}">
                <a16:creationId xmlns:a16="http://schemas.microsoft.com/office/drawing/2014/main" id="{3875E8BA-CAEF-A8B3-DF8C-4C15017DE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3669" y="4570412"/>
            <a:ext cx="1998662" cy="11652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zh-CN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en-US" altLang="zh-CN" sz="22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PAM4</a:t>
            </a:r>
            <a:r>
              <a:rPr lang="zh-CN" altLang="en-US" sz="22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光电互联芯片接收器前端设计</a:t>
            </a:r>
          </a:p>
        </p:txBody>
      </p:sp>
      <p:sp>
        <p:nvSpPr>
          <p:cNvPr id="22" name="圆角矩形 32">
            <a:extLst>
              <a:ext uri="{FF2B5EF4-FFF2-40B4-BE49-F238E27FC236}">
                <a16:creationId xmlns:a16="http://schemas.microsoft.com/office/drawing/2014/main" id="{8E784CF8-04AC-1481-09BD-CD9C9F4B6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3669" y="2947987"/>
            <a:ext cx="1998662" cy="12033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zh-CN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en-US" altLang="zh-CN" sz="2200">
                <a:solidFill>
                  <a:srgbClr val="FFFFFF"/>
                </a:solidFill>
                <a:latin typeface="宋体" panose="02010600030101010101" pitchFamily="2" charset="-122"/>
                <a:ea typeface="KaiTi_GB2312" panose="02010609030101010101" pitchFamily="49" charset="-122"/>
                <a:cs typeface="Times New Roman" panose="02020603050405020304" pitchFamily="18" charset="0"/>
              </a:rPr>
              <a:t>PAM4</a:t>
            </a:r>
            <a:r>
              <a:rPr lang="zh-CN" altLang="en-US" sz="2200">
                <a:solidFill>
                  <a:srgbClr val="FFFFFF"/>
                </a:solidFill>
                <a:latin typeface="宋体" panose="02010600030101010101" pitchFamily="2" charset="-122"/>
                <a:ea typeface="KaiTi_GB2312" panose="02010609030101010101" pitchFamily="49" charset="-122"/>
                <a:cs typeface="Times New Roman" panose="02020603050405020304" pitchFamily="18" charset="0"/>
              </a:rPr>
              <a:t>光电互联芯片发射端信号失真补偿</a:t>
            </a:r>
            <a:r>
              <a:rPr lang="zh-CN" altLang="zh-CN" sz="2200">
                <a:solidFill>
                  <a:srgbClr val="FFFFFF"/>
                </a:solidFill>
                <a:latin typeface="Calibri" panose="020F0502020204030204" pitchFamily="34" charset="0"/>
                <a:ea typeface="KaiTi_GB2312" panose="0201060903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2200">
              <a:solidFill>
                <a:srgbClr val="FFFFFF"/>
              </a:solidFill>
              <a:latin typeface="Calibri" panose="020F0502020204030204" pitchFamily="34" charset="0"/>
              <a:ea typeface="KaiTi_GB2312" panose="02010609030101010101" pitchFamily="49" charset="-122"/>
              <a:cs typeface="Times New Roman" panose="02020603050405020304" pitchFamily="18" charset="0"/>
            </a:endParaRPr>
          </a:p>
          <a:p>
            <a:pPr algn="ctr" eaLnBrk="1" hangingPunct="1"/>
            <a:endParaRPr lang="zh-CN" altLang="en-US" sz="2400">
              <a:solidFill>
                <a:srgbClr val="000000"/>
              </a:solidFill>
              <a:latin typeface="宋体" panose="02010600030101010101" pitchFamily="2" charset="-122"/>
              <a:ea typeface="KaiTi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圆角矩形 33">
            <a:extLst>
              <a:ext uri="{FF2B5EF4-FFF2-40B4-BE49-F238E27FC236}">
                <a16:creationId xmlns:a16="http://schemas.microsoft.com/office/drawing/2014/main" id="{2F32E20D-4FFA-175B-8265-711EF3F86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6306" y="1568449"/>
            <a:ext cx="2274888" cy="224631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zh-CN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sz="22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统筹项目工作计划和进度总体控制。负责组织课题工作的汇报、检查和验收</a:t>
            </a:r>
          </a:p>
        </p:txBody>
      </p:sp>
      <p:sp>
        <p:nvSpPr>
          <p:cNvPr id="24" name="圆角矩形 34">
            <a:extLst>
              <a:ext uri="{FF2B5EF4-FFF2-40B4-BE49-F238E27FC236}">
                <a16:creationId xmlns:a16="http://schemas.microsoft.com/office/drawing/2014/main" id="{4C64FF38-D76F-5E9A-E6AD-B4F4817F6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1069" y="4132262"/>
            <a:ext cx="2265362" cy="168751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zh-CN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sz="22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协助承担单位完成项目立项、中期审查、项目结题等工作</a:t>
            </a:r>
          </a:p>
        </p:txBody>
      </p:sp>
      <p:sp>
        <p:nvSpPr>
          <p:cNvPr id="25" name="圆角矩形 35">
            <a:extLst>
              <a:ext uri="{FF2B5EF4-FFF2-40B4-BE49-F238E27FC236}">
                <a16:creationId xmlns:a16="http://schemas.microsoft.com/office/drawing/2014/main" id="{85F68284-DDC7-E17E-212D-5BC21DB36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8581" y="947737"/>
            <a:ext cx="2155825" cy="5083175"/>
          </a:xfrm>
          <a:prstGeom prst="roundRect">
            <a:avLst>
              <a:gd name="adj" fmla="val 3940"/>
            </a:avLst>
          </a:prstGeom>
          <a:noFill/>
          <a:ln w="19050" algn="ctr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zh-CN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algn="ctr" eaLnBrk="1" hangingPunct="1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6" name="圆角矩形 36">
            <a:extLst>
              <a:ext uri="{FF2B5EF4-FFF2-40B4-BE49-F238E27FC236}">
                <a16:creationId xmlns:a16="http://schemas.microsoft.com/office/drawing/2014/main" id="{3A56B0E5-A0E2-CE0D-19D4-BF912A5D8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2006" y="963612"/>
            <a:ext cx="2517775" cy="1616075"/>
          </a:xfrm>
          <a:prstGeom prst="roundRect">
            <a:avLst>
              <a:gd name="adj" fmla="val 8708"/>
            </a:avLst>
          </a:prstGeom>
          <a:noFill/>
          <a:ln w="19050" algn="ctr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zh-CN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algn="ctr" eaLnBrk="1" hangingPunct="1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7" name="右箭头 42">
            <a:extLst>
              <a:ext uri="{FF2B5EF4-FFF2-40B4-BE49-F238E27FC236}">
                <a16:creationId xmlns:a16="http://schemas.microsoft.com/office/drawing/2014/main" id="{90BEB5A3-88EC-57CD-4158-997D5346E9C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569494" y="1797049"/>
            <a:ext cx="922337" cy="454025"/>
          </a:xfrm>
          <a:prstGeom prst="rightArrow">
            <a:avLst>
              <a:gd name="adj1" fmla="val 50000"/>
              <a:gd name="adj2" fmla="val 4996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zh-CN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eaLnBrk="1" hangingPunct="1"/>
            <a:endParaRPr kumimoji="1"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8" name="右箭头 44">
            <a:extLst>
              <a:ext uri="{FF2B5EF4-FFF2-40B4-BE49-F238E27FC236}">
                <a16:creationId xmlns:a16="http://schemas.microsoft.com/office/drawing/2014/main" id="{9F108447-28D3-98D6-0A4A-E1C862BF089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569494" y="3308349"/>
            <a:ext cx="922337" cy="454025"/>
          </a:xfrm>
          <a:prstGeom prst="rightArrow">
            <a:avLst>
              <a:gd name="adj1" fmla="val 50000"/>
              <a:gd name="adj2" fmla="val 4996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zh-CN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eaLnBrk="1" hangingPunct="1"/>
            <a:endParaRPr kumimoji="1"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9" name="右箭头 45">
            <a:extLst>
              <a:ext uri="{FF2B5EF4-FFF2-40B4-BE49-F238E27FC236}">
                <a16:creationId xmlns:a16="http://schemas.microsoft.com/office/drawing/2014/main" id="{7CAD3270-CFDE-B089-C0E2-87CC1354322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685381" y="4965699"/>
            <a:ext cx="519113" cy="452438"/>
          </a:xfrm>
          <a:prstGeom prst="rightArrow">
            <a:avLst>
              <a:gd name="adj1" fmla="val 50000"/>
              <a:gd name="adj2" fmla="val 5007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zh-CN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eaLnBrk="1" hangingPunct="1"/>
            <a:endParaRPr kumimoji="1"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0" name="右箭头 46">
            <a:extLst>
              <a:ext uri="{FF2B5EF4-FFF2-40B4-BE49-F238E27FC236}">
                <a16:creationId xmlns:a16="http://schemas.microsoft.com/office/drawing/2014/main" id="{52C95E40-8C5F-F58A-B0D3-087F05EE35DE}"/>
              </a:ext>
            </a:extLst>
          </p:cNvPr>
          <p:cNvSpPr>
            <a:spLocks noChangeArrowheads="1"/>
          </p:cNvSpPr>
          <p:nvPr/>
        </p:nvSpPr>
        <p:spPr bwMode="auto">
          <a:xfrm rot="1747198">
            <a:off x="7220744" y="1695449"/>
            <a:ext cx="1181100" cy="454025"/>
          </a:xfrm>
          <a:prstGeom prst="rightArrow">
            <a:avLst>
              <a:gd name="adj1" fmla="val 50000"/>
              <a:gd name="adj2" fmla="val 49896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zh-CN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eaLnBrk="1" hangingPunct="1"/>
            <a:endParaRPr kumimoji="1"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1" name="右箭头 48">
            <a:extLst>
              <a:ext uri="{FF2B5EF4-FFF2-40B4-BE49-F238E27FC236}">
                <a16:creationId xmlns:a16="http://schemas.microsoft.com/office/drawing/2014/main" id="{230A0439-EAD3-1E05-24F6-7AD46321B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6194" y="4926012"/>
            <a:ext cx="695325" cy="454025"/>
          </a:xfrm>
          <a:prstGeom prst="rightArrow">
            <a:avLst>
              <a:gd name="adj1" fmla="val 50000"/>
              <a:gd name="adj2" fmla="val 50035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zh-CN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eaLnBrk="1" hangingPunct="1"/>
            <a:endParaRPr kumimoji="1"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591A95D1-0FEF-2028-B1B6-5A9B94325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6"/>
          <a:stretch>
            <a:fillRect/>
          </a:stretch>
        </p:blipFill>
        <p:spPr bwMode="auto">
          <a:xfrm>
            <a:off x="4888706" y="1076324"/>
            <a:ext cx="8763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文本框 41">
            <a:extLst>
              <a:ext uri="{FF2B5EF4-FFF2-40B4-BE49-F238E27FC236}">
                <a16:creationId xmlns:a16="http://schemas.microsoft.com/office/drawing/2014/main" id="{D4BC2A99-C058-7259-9E4E-9AB97DEB6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2006" y="2241549"/>
            <a:ext cx="1527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香港科技大学</a:t>
            </a:r>
          </a:p>
        </p:txBody>
      </p:sp>
      <p:sp>
        <p:nvSpPr>
          <p:cNvPr id="34" name="文本框 43">
            <a:extLst>
              <a:ext uri="{FF2B5EF4-FFF2-40B4-BE49-F238E27FC236}">
                <a16:creationId xmlns:a16="http://schemas.microsoft.com/office/drawing/2014/main" id="{31B01D56-0123-DB57-5E1A-F0CF5B667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3431" y="3932237"/>
            <a:ext cx="15255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华南理工大学</a:t>
            </a:r>
          </a:p>
        </p:txBody>
      </p:sp>
      <p:sp>
        <p:nvSpPr>
          <p:cNvPr id="35" name="文本框 49">
            <a:extLst>
              <a:ext uri="{FF2B5EF4-FFF2-40B4-BE49-F238E27FC236}">
                <a16:creationId xmlns:a16="http://schemas.microsoft.com/office/drawing/2014/main" id="{9F2F7B97-4CD0-A38F-6F4E-EAE9AA5A0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181" y="5460999"/>
            <a:ext cx="1146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7604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7604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南方科技大学</a:t>
            </a:r>
          </a:p>
        </p:txBody>
      </p:sp>
      <p:sp>
        <p:nvSpPr>
          <p:cNvPr id="36" name="右箭头 50">
            <a:extLst>
              <a:ext uri="{FF2B5EF4-FFF2-40B4-BE49-F238E27FC236}">
                <a16:creationId xmlns:a16="http://schemas.microsoft.com/office/drawing/2014/main" id="{A2ECEF7B-3E20-F285-9A43-866E5BC17962}"/>
              </a:ext>
            </a:extLst>
          </p:cNvPr>
          <p:cNvSpPr>
            <a:spLocks noChangeArrowheads="1"/>
          </p:cNvSpPr>
          <p:nvPr/>
        </p:nvSpPr>
        <p:spPr bwMode="auto">
          <a:xfrm rot="1747198">
            <a:off x="7223919" y="3322637"/>
            <a:ext cx="1181100" cy="454025"/>
          </a:xfrm>
          <a:prstGeom prst="rightArrow">
            <a:avLst>
              <a:gd name="adj1" fmla="val 50000"/>
              <a:gd name="adj2" fmla="val 49896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zh-CN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eaLnBrk="1" hangingPunct="1"/>
            <a:endParaRPr kumimoji="1"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7" name="圆角矩形 32">
            <a:extLst>
              <a:ext uri="{FF2B5EF4-FFF2-40B4-BE49-F238E27FC236}">
                <a16:creationId xmlns:a16="http://schemas.microsoft.com/office/drawing/2014/main" id="{11C0D688-A318-C682-F0C4-A97476573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5731" y="1497012"/>
            <a:ext cx="1998663" cy="12033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zh-CN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en-US" altLang="zh-CN" sz="2200">
                <a:solidFill>
                  <a:srgbClr val="FFFFFF"/>
                </a:solidFill>
                <a:latin typeface="宋体" panose="02010600030101010101" pitchFamily="2" charset="-122"/>
                <a:ea typeface="KaiTi_GB2312" panose="02010609030101010101" pitchFamily="49" charset="-122"/>
                <a:cs typeface="Times New Roman" panose="02020603050405020304" pitchFamily="18" charset="0"/>
              </a:rPr>
              <a:t>PAM4</a:t>
            </a:r>
            <a:r>
              <a:rPr lang="zh-CN" altLang="en-US" sz="2200">
                <a:solidFill>
                  <a:srgbClr val="FFFFFF"/>
                </a:solidFill>
                <a:latin typeface="宋体" panose="02010600030101010101" pitchFamily="2" charset="-122"/>
                <a:ea typeface="KaiTi_GB2312" panose="02010609030101010101" pitchFamily="49" charset="-122"/>
                <a:cs typeface="Times New Roman" panose="02020603050405020304" pitchFamily="18" charset="0"/>
              </a:rPr>
              <a:t>光电互联芯片整体设计</a:t>
            </a:r>
            <a:endParaRPr lang="zh-CN" altLang="en-US" sz="2400">
              <a:solidFill>
                <a:srgbClr val="000000"/>
              </a:solidFill>
              <a:latin typeface="宋体" panose="02010600030101010101" pitchFamily="2" charset="-122"/>
              <a:ea typeface="KaiTi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8" name="圆角矩形 35">
            <a:extLst>
              <a:ext uri="{FF2B5EF4-FFF2-40B4-BE49-F238E27FC236}">
                <a16:creationId xmlns:a16="http://schemas.microsoft.com/office/drawing/2014/main" id="{0E0EF58A-7483-3146-4243-F477BCF3B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4231" y="954087"/>
            <a:ext cx="2474913" cy="5083175"/>
          </a:xfrm>
          <a:prstGeom prst="roundRect">
            <a:avLst>
              <a:gd name="adj" fmla="val 3940"/>
            </a:avLst>
          </a:prstGeom>
          <a:noFill/>
          <a:ln w="19050" algn="ctr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zh-CN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algn="ctr" eaLnBrk="1" hangingPunct="1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9" name="圆角矩形 36">
            <a:extLst>
              <a:ext uri="{FF2B5EF4-FFF2-40B4-BE49-F238E27FC236}">
                <a16:creationId xmlns:a16="http://schemas.microsoft.com/office/drawing/2014/main" id="{61419E87-6AD7-63B3-3AF7-99D754814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2006" y="2662237"/>
            <a:ext cx="2517775" cy="1616075"/>
          </a:xfrm>
          <a:prstGeom prst="roundRect">
            <a:avLst>
              <a:gd name="adj" fmla="val 8708"/>
            </a:avLst>
          </a:prstGeom>
          <a:noFill/>
          <a:ln w="19050" algn="ctr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zh-CN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algn="ctr" eaLnBrk="1" hangingPunct="1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40" name="圆角矩形 36">
            <a:extLst>
              <a:ext uri="{FF2B5EF4-FFF2-40B4-BE49-F238E27FC236}">
                <a16:creationId xmlns:a16="http://schemas.microsoft.com/office/drawing/2014/main" id="{02A80B9E-C7D6-C407-E5BC-AC254F66D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919" y="4403724"/>
            <a:ext cx="3286125" cy="1616075"/>
          </a:xfrm>
          <a:prstGeom prst="roundRect">
            <a:avLst>
              <a:gd name="adj" fmla="val 8708"/>
            </a:avLst>
          </a:prstGeom>
          <a:noFill/>
          <a:ln w="19050" algn="ctr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zh-CN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 algn="ctr" eaLnBrk="1" hangingPunct="1"/>
            <a:endParaRPr lang="zh-CN" alt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71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5B25B7D-555C-4379-5621-79489FCC1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12DDBCCC-DA2E-94FA-7DE3-0AFB52125F0C}"/>
              </a:ext>
            </a:extLst>
          </p:cNvPr>
          <p:cNvSpPr txBox="1"/>
          <p:nvPr/>
        </p:nvSpPr>
        <p:spPr>
          <a:xfrm>
            <a:off x="519113" y="355601"/>
            <a:ext cx="11102975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zh-CN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High-linearity 56-Gb/s PAM4 TX chip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HK" altLang="zh-CN" sz="1600" b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Based on 4-to-1 MUX, including data path, clock path, and bias and control part</a:t>
            </a:r>
            <a:endParaRPr lang="en-US" altLang="zh-CN" sz="1600" b="1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HK" altLang="zh-CN" sz="1600" b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 path: adopting thermometer </a:t>
            </a:r>
            <a:r>
              <a:rPr lang="en-US" altLang="zh-CN" sz="1600" b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code-based architecture for piecewise compensating E/O gain and bandwidth nonlinearities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HK" altLang="zh-CN" sz="1600" b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Clock path: multi-phase PLL to generate 8-phase clock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HK" altLang="zh-CN" sz="1600" b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On-chip PRBS for testing</a:t>
            </a:r>
            <a:endParaRPr lang="en-US" altLang="zh-CN" sz="1600" b="1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6" descr="A diagram of a machine&#10;&#10;Description automatically generated">
            <a:extLst>
              <a:ext uri="{FF2B5EF4-FFF2-40B4-BE49-F238E27FC236}">
                <a16:creationId xmlns:a16="http://schemas.microsoft.com/office/drawing/2014/main" id="{80293F27-AF8C-3880-E6B6-4E40FDE70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2540001"/>
            <a:ext cx="1008380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C30D0596-2F58-69D3-750D-41B9C4448CD2}"/>
              </a:ext>
            </a:extLst>
          </p:cNvPr>
          <p:cNvSpPr txBox="1">
            <a:spLocks/>
          </p:cNvSpPr>
          <p:nvPr/>
        </p:nvSpPr>
        <p:spPr>
          <a:xfrm>
            <a:off x="9296400" y="60515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BAC97FF-3A33-4B24-AC3E-DEC40763E799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926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00B050"/>
      </a:hlink>
      <a:folHlink>
        <a:srgbClr val="96A9A9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C5D2DF7FB5D83A4D950A771AB85A640E" ma:contentTypeVersion="12" ma:contentTypeDescription="新建文档。" ma:contentTypeScope="" ma:versionID="f6104c90ff193e5635e134a80c249acd">
  <xsd:schema xmlns:xsd="http://www.w3.org/2001/XMLSchema" xmlns:xs="http://www.w3.org/2001/XMLSchema" xmlns:p="http://schemas.microsoft.com/office/2006/metadata/properties" xmlns:ns2="c3262125-490f-43e9-b299-f2ef702e9ad7" xmlns:ns3="a8aaf0f9-0e69-4fed-8475-d0f5cce51f89" targetNamespace="http://schemas.microsoft.com/office/2006/metadata/properties" ma:root="true" ma:fieldsID="24ce6c81df0d31f494e3175274f67aba" ns2:_="" ns3:_="">
    <xsd:import namespace="c3262125-490f-43e9-b299-f2ef702e9ad7"/>
    <xsd:import namespace="a8aaf0f9-0e69-4fed-8475-d0f5cce51f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262125-490f-43e9-b299-f2ef702e9a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图像标记" ma:readOnly="false" ma:fieldId="{5cf76f15-5ced-4ddc-b409-7134ff3c332f}" ma:taxonomyMulti="true" ma:sspId="f9659908-461d-4310-9e2e-8d0890ed1e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aaf0f9-0e69-4fed-8475-d0f5cce51f8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0a54b8a-05eb-438e-ae63-790498b4f832}" ma:internalName="TaxCatchAll" ma:showField="CatchAllData" ma:web="a8aaf0f9-0e69-4fed-8475-d0f5cce51f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标题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262125-490f-43e9-b299-f2ef702e9ad7">
      <Terms xmlns="http://schemas.microsoft.com/office/infopath/2007/PartnerControls"/>
    </lcf76f155ced4ddcb4097134ff3c332f>
    <TaxCatchAll xmlns="a8aaf0f9-0e69-4fed-8475-d0f5cce51f89" xsi:nil="true"/>
  </documentManagement>
</p:properties>
</file>

<file path=customXml/itemProps1.xml><?xml version="1.0" encoding="utf-8"?>
<ds:datastoreItem xmlns:ds="http://schemas.openxmlformats.org/officeDocument/2006/customXml" ds:itemID="{85E32A68-13FA-4162-9C38-8C6366BE98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262125-490f-43e9-b299-f2ef702e9ad7"/>
    <ds:schemaRef ds:uri="a8aaf0f9-0e69-4fed-8475-d0f5cce51f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DC7F45-EB3D-42D5-BDEE-23497A7044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390574-3B4F-4F76-A755-5F090C457FF8}">
  <ds:schemaRefs>
    <ds:schemaRef ds:uri="76d7af4a-dd92-4ccd-b0b1-c69f25188f6c"/>
    <ds:schemaRef ds:uri="ed9ea355-2a65-410a-ab8e-7d45af87915d"/>
    <ds:schemaRef ds:uri="http://schemas.microsoft.com/office/2006/metadata/properties"/>
    <ds:schemaRef ds:uri="http://schemas.microsoft.com/office/infopath/2007/PartnerControls"/>
    <ds:schemaRef ds:uri="c3262125-490f-43e9-b299-f2ef702e9ad7"/>
    <ds:schemaRef ds:uri="a8aaf0f9-0e69-4fed-8475-d0f5cce51f8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</TotalTime>
  <Words>2117</Words>
  <Application>Microsoft Office PowerPoint</Application>
  <PresentationFormat>宽屏</PresentationFormat>
  <Paragraphs>565</Paragraphs>
  <Slides>41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41</vt:i4>
      </vt:variant>
    </vt:vector>
  </HeadingPairs>
  <TitlesOfParts>
    <vt:vector size="69" baseType="lpstr">
      <vt:lpstr>-apple-system</vt:lpstr>
      <vt:lpstr>Gill Sans</vt:lpstr>
      <vt:lpstr>Helvetica-Bold</vt:lpstr>
      <vt:lpstr>ＭＳ Ｐゴシック</vt:lpstr>
      <vt:lpstr>ＭＳ Ｐゴシック</vt:lpstr>
      <vt:lpstr>Muli</vt:lpstr>
      <vt:lpstr>Söhne</vt:lpstr>
      <vt:lpstr>StarSymbol</vt:lpstr>
      <vt:lpstr>游ゴシック</vt:lpstr>
      <vt:lpstr>宋体</vt:lpstr>
      <vt:lpstr>微软雅黑</vt:lpstr>
      <vt:lpstr>微软雅黑</vt:lpstr>
      <vt:lpstr>Abadi</vt:lpstr>
      <vt:lpstr>Aptos</vt:lpstr>
      <vt:lpstr>Aptos Display</vt:lpstr>
      <vt:lpstr>Arial</vt:lpstr>
      <vt:lpstr>Arial Narrow</vt:lpstr>
      <vt:lpstr>Calibri</vt:lpstr>
      <vt:lpstr>Symbol</vt:lpstr>
      <vt:lpstr>Times</vt:lpstr>
      <vt:lpstr>Times New Roman</vt:lpstr>
      <vt:lpstr>Trebuchet MS</vt:lpstr>
      <vt:lpstr>Verdana</vt:lpstr>
      <vt:lpstr>Wingdings</vt:lpstr>
      <vt:lpstr>Office Theme</vt:lpstr>
      <vt:lpstr>Custom Design</vt:lpstr>
      <vt:lpstr>Visio</vt:lpstr>
      <vt:lpstr>Graph</vt:lpstr>
      <vt:lpstr>PowerPoint 演示文稿</vt:lpstr>
      <vt:lpstr>Outline</vt:lpstr>
      <vt:lpstr>Optical, Wireless, and Optical Wireless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 Ka-Band Phased-Array Tx SoC in 40nm CMOS</vt:lpstr>
      <vt:lpstr>Area Efficiency Comparison</vt:lpstr>
      <vt:lpstr>PowerPoint 演示文稿</vt:lpstr>
      <vt:lpstr>PowerPoint 演示文稿</vt:lpstr>
      <vt:lpstr>Ka-Band Cascaded QPLL</vt:lpstr>
      <vt:lpstr>28GHz Dual-Loop PLL Architecture</vt:lpstr>
      <vt:lpstr>PowerPoint 演示文稿</vt:lpstr>
      <vt:lpstr>Performance Comparison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New Opportunities: Optical-Wireless Hybrid Link</vt:lpstr>
      <vt:lpstr>New Opportunities: Optical-Wireless Hybrid Link</vt:lpstr>
      <vt:lpstr>Optical-Wireless Hybrid Link for SatCom</vt:lpstr>
      <vt:lpstr>Optical-Wireless Hybrid Transceiver Architecture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Nakano, Akiko</dc:creator>
  <cp:keywords>No Markings</cp:keywords>
  <cp:lastModifiedBy>MA Ruitao</cp:lastModifiedBy>
  <cp:revision>68</cp:revision>
  <cp:lastPrinted>2024-03-23T04:34:35Z</cp:lastPrinted>
  <dcterms:created xsi:type="dcterms:W3CDTF">2010-03-09T10:50:31Z</dcterms:created>
  <dcterms:modified xsi:type="dcterms:W3CDTF">2025-10-22T00:53:30Z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114919a4-4948-4653-a2a6-d0c56c83ddf6</vt:lpwstr>
  </property>
  <property fmtid="{D5CDD505-2E9C-101B-9397-08002B2CF9AE}" pid="3" name="XilinxClassification">
    <vt:lpwstr>No Markings</vt:lpwstr>
  </property>
  <property fmtid="{D5CDD505-2E9C-101B-9397-08002B2CF9AE}" pid="4" name="ContentTypeId">
    <vt:lpwstr>0x010100C5D2DF7FB5D83A4D950A771AB85A640E</vt:lpwstr>
  </property>
  <property fmtid="{D5CDD505-2E9C-101B-9397-08002B2CF9AE}" pid="5" name="MediaServiceImageTags">
    <vt:lpwstr/>
  </property>
</Properties>
</file>