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4"/>
    <p:sldMasterId id="2147483672" r:id="rId5"/>
    <p:sldMasterId id="2147483686" r:id="rId6"/>
    <p:sldMasterId id="2147483703" r:id="rId7"/>
    <p:sldMasterId id="2147483715" r:id="rId8"/>
  </p:sldMasterIdLst>
  <p:notesMasterIdLst>
    <p:notesMasterId r:id="rId41"/>
  </p:notesMasterIdLst>
  <p:sldIdLst>
    <p:sldId id="363" r:id="rId9"/>
    <p:sldId id="967" r:id="rId10"/>
    <p:sldId id="1483" r:id="rId11"/>
    <p:sldId id="1485" r:id="rId12"/>
    <p:sldId id="1448942925" r:id="rId13"/>
    <p:sldId id="1454" r:id="rId14"/>
    <p:sldId id="1495" r:id="rId15"/>
    <p:sldId id="1448942921" r:id="rId16"/>
    <p:sldId id="1481" r:id="rId17"/>
    <p:sldId id="1480" r:id="rId18"/>
    <p:sldId id="1453" r:id="rId19"/>
    <p:sldId id="1448942926" r:id="rId20"/>
    <p:sldId id="1455" r:id="rId21"/>
    <p:sldId id="1448942927" r:id="rId22"/>
    <p:sldId id="1497" r:id="rId23"/>
    <p:sldId id="1448942915" r:id="rId24"/>
    <p:sldId id="1448942741" r:id="rId25"/>
    <p:sldId id="1448942916" r:id="rId26"/>
    <p:sldId id="1448942910" r:id="rId27"/>
    <p:sldId id="1448942920" r:id="rId28"/>
    <p:sldId id="1448942919" r:id="rId29"/>
    <p:sldId id="1448942918" r:id="rId30"/>
    <p:sldId id="1448942917" r:id="rId31"/>
    <p:sldId id="1448942928" r:id="rId32"/>
    <p:sldId id="1487" r:id="rId33"/>
    <p:sldId id="1482" r:id="rId34"/>
    <p:sldId id="1493" r:id="rId35"/>
    <p:sldId id="1501" r:id="rId36"/>
    <p:sldId id="1448942922" r:id="rId37"/>
    <p:sldId id="1886" r:id="rId38"/>
    <p:sldId id="1863" r:id="rId39"/>
    <p:sldId id="1498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FF"/>
    <a:srgbClr val="EAEAEA"/>
    <a:srgbClr val="21378A"/>
    <a:srgbClr val="1E2C65"/>
    <a:srgbClr val="253986"/>
    <a:srgbClr val="007434"/>
    <a:srgbClr val="FF0000"/>
    <a:srgbClr val="000000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FD6F00-1FB9-D92E-8E70-2C0F3CFFFC46}" v="1" dt="2025-09-29T05:50:59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microsoft.com/office/2016/11/relationships/changesInfo" Target="changesInfos/changesInfo1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 Ruitao" userId="51caa602-35b9-4b86-a897-aeef04766389" providerId="ADAL" clId="{4C62861B-5B5D-41EA-AD24-EA651B3FEAD2}"/>
    <pc:docChg chg="undo custSel addSld delSld modSld">
      <pc:chgData name="MA Ruitao" userId="51caa602-35b9-4b86-a897-aeef04766389" providerId="ADAL" clId="{4C62861B-5B5D-41EA-AD24-EA651B3FEAD2}" dt="2025-09-18T08:11:25.409" v="75" actId="47"/>
      <pc:docMkLst>
        <pc:docMk/>
      </pc:docMkLst>
      <pc:sldChg chg="addSp delSp modSp add mod">
        <pc:chgData name="MA Ruitao" userId="51caa602-35b9-4b86-a897-aeef04766389" providerId="ADAL" clId="{4C62861B-5B5D-41EA-AD24-EA651B3FEAD2}" dt="2025-09-18T07:54:25.847" v="42" actId="12788"/>
        <pc:sldMkLst>
          <pc:docMk/>
          <pc:sldMk cId="439645774" sldId="1863"/>
        </pc:sldMkLst>
        <pc:spChg chg="mod">
          <ac:chgData name="MA Ruitao" userId="51caa602-35b9-4b86-a897-aeef04766389" providerId="ADAL" clId="{4C62861B-5B5D-41EA-AD24-EA651B3FEAD2}" dt="2025-09-18T07:51:53.052" v="22" actId="20577"/>
          <ac:spMkLst>
            <pc:docMk/>
            <pc:sldMk cId="439645774" sldId="1863"/>
            <ac:spMk id="2" creationId="{CF8576CB-B464-24FD-A256-0B2ADE3DD3D6}"/>
          </ac:spMkLst>
        </pc:spChg>
        <pc:spChg chg="mod">
          <ac:chgData name="MA Ruitao" userId="51caa602-35b9-4b86-a897-aeef04766389" providerId="ADAL" clId="{4C62861B-5B5D-41EA-AD24-EA651B3FEAD2}" dt="2025-09-18T07:52:31.905" v="32" actId="6549"/>
          <ac:spMkLst>
            <pc:docMk/>
            <pc:sldMk cId="439645774" sldId="1863"/>
            <ac:spMk id="7" creationId="{63BD68E4-8E8C-55D4-5D3A-A066191FC36E}"/>
          </ac:spMkLst>
        </pc:spChg>
        <pc:spChg chg="mod">
          <ac:chgData name="MA Ruitao" userId="51caa602-35b9-4b86-a897-aeef04766389" providerId="ADAL" clId="{4C62861B-5B5D-41EA-AD24-EA651B3FEAD2}" dt="2025-09-18T07:50:42.166" v="1"/>
          <ac:spMkLst>
            <pc:docMk/>
            <pc:sldMk cId="439645774" sldId="1863"/>
            <ac:spMk id="8" creationId="{22A2AB2F-D48A-D258-07C1-58121352D9B1}"/>
          </ac:spMkLst>
        </pc:spChg>
        <pc:picChg chg="add mod">
          <ac:chgData name="MA Ruitao" userId="51caa602-35b9-4b86-a897-aeef04766389" providerId="ADAL" clId="{4C62861B-5B5D-41EA-AD24-EA651B3FEAD2}" dt="2025-09-18T07:54:25.847" v="42" actId="12788"/>
          <ac:picMkLst>
            <pc:docMk/>
            <pc:sldMk cId="439645774" sldId="1863"/>
            <ac:picMk id="1026" creationId="{6274775A-161D-E62F-00CA-B62D75AD04D9}"/>
          </ac:picMkLst>
        </pc:picChg>
      </pc:sldChg>
      <pc:sldChg chg="modSp add mod">
        <pc:chgData name="MA Ruitao" userId="51caa602-35b9-4b86-a897-aeef04766389" providerId="ADAL" clId="{4C62861B-5B5D-41EA-AD24-EA651B3FEAD2}" dt="2025-09-18T07:54:04.947" v="39" actId="12788"/>
        <pc:sldMkLst>
          <pc:docMk/>
          <pc:sldMk cId="2137863296" sldId="1886"/>
        </pc:sldMkLst>
        <pc:spChg chg="mod">
          <ac:chgData name="MA Ruitao" userId="51caa602-35b9-4b86-a897-aeef04766389" providerId="ADAL" clId="{4C62861B-5B5D-41EA-AD24-EA651B3FEAD2}" dt="2025-09-18T07:51:32.288" v="10" actId="20577"/>
          <ac:spMkLst>
            <pc:docMk/>
            <pc:sldMk cId="2137863296" sldId="1886"/>
            <ac:spMk id="2" creationId="{CF8576CB-B464-24FD-A256-0B2ADE3DD3D6}"/>
          </ac:spMkLst>
        </pc:spChg>
        <pc:spChg chg="mod">
          <ac:chgData name="MA Ruitao" userId="51caa602-35b9-4b86-a897-aeef04766389" providerId="ADAL" clId="{4C62861B-5B5D-41EA-AD24-EA651B3FEAD2}" dt="2025-09-18T07:50:51.288" v="3" actId="6549"/>
          <ac:spMkLst>
            <pc:docMk/>
            <pc:sldMk cId="2137863296" sldId="1886"/>
            <ac:spMk id="7" creationId="{63BD68E4-8E8C-55D4-5D3A-A066191FC36E}"/>
          </ac:spMkLst>
        </pc:spChg>
        <pc:spChg chg="mod">
          <ac:chgData name="MA Ruitao" userId="51caa602-35b9-4b86-a897-aeef04766389" providerId="ADAL" clId="{4C62861B-5B5D-41EA-AD24-EA651B3FEAD2}" dt="2025-09-18T07:50:42.166" v="1"/>
          <ac:spMkLst>
            <pc:docMk/>
            <pc:sldMk cId="2137863296" sldId="1886"/>
            <ac:spMk id="8" creationId="{22A2AB2F-D48A-D258-07C1-58121352D9B1}"/>
          </ac:spMkLst>
        </pc:spChg>
        <pc:picChg chg="mod">
          <ac:chgData name="MA Ruitao" userId="51caa602-35b9-4b86-a897-aeef04766389" providerId="ADAL" clId="{4C62861B-5B5D-41EA-AD24-EA651B3FEAD2}" dt="2025-09-18T07:54:04.947" v="39" actId="12788"/>
          <ac:picMkLst>
            <pc:docMk/>
            <pc:sldMk cId="2137863296" sldId="1886"/>
            <ac:picMk id="5" creationId="{3FBE222F-DE60-B949-AC6D-8021CEEB82BE}"/>
          </ac:picMkLst>
        </pc:picChg>
      </pc:sldChg>
      <pc:sldChg chg="modSp mod">
        <pc:chgData name="MA Ruitao" userId="51caa602-35b9-4b86-a897-aeef04766389" providerId="ADAL" clId="{4C62861B-5B5D-41EA-AD24-EA651B3FEAD2}" dt="2025-09-18T07:55:52.121" v="69" actId="1076"/>
        <pc:sldMkLst>
          <pc:docMk/>
          <pc:sldMk cId="1183353762" sldId="1448942922"/>
        </pc:sldMkLst>
        <pc:spChg chg="mod">
          <ac:chgData name="MA Ruitao" userId="51caa602-35b9-4b86-a897-aeef04766389" providerId="ADAL" clId="{4C62861B-5B5D-41EA-AD24-EA651B3FEAD2}" dt="2025-09-18T07:55:47.335" v="59" actId="14100"/>
          <ac:spMkLst>
            <pc:docMk/>
            <pc:sldMk cId="1183353762" sldId="1448942922"/>
            <ac:spMk id="56" creationId="{A8C6B405-3603-534C-43EF-FD4E768BDC93}"/>
          </ac:spMkLst>
        </pc:spChg>
        <pc:spChg chg="mod">
          <ac:chgData name="MA Ruitao" userId="51caa602-35b9-4b86-a897-aeef04766389" providerId="ADAL" clId="{4C62861B-5B5D-41EA-AD24-EA651B3FEAD2}" dt="2025-09-18T07:55:52.121" v="69" actId="1076"/>
          <ac:spMkLst>
            <pc:docMk/>
            <pc:sldMk cId="1183353762" sldId="1448942922"/>
            <ac:spMk id="80" creationId="{4E7A9CC5-3A7F-25DD-5275-0C1367FF6068}"/>
          </ac:spMkLst>
        </pc:spChg>
        <pc:spChg chg="mod">
          <ac:chgData name="MA Ruitao" userId="51caa602-35b9-4b86-a897-aeef04766389" providerId="ADAL" clId="{4C62861B-5B5D-41EA-AD24-EA651B3FEAD2}" dt="2025-09-18T07:55:48.213" v="61" actId="1076"/>
          <ac:spMkLst>
            <pc:docMk/>
            <pc:sldMk cId="1183353762" sldId="1448942922"/>
            <ac:spMk id="84" creationId="{5AF94CDC-214B-C84B-370A-71C53803E279}"/>
          </ac:spMkLst>
        </pc:spChg>
        <pc:grpChg chg="mod">
          <ac:chgData name="MA Ruitao" userId="51caa602-35b9-4b86-a897-aeef04766389" providerId="ADAL" clId="{4C62861B-5B5D-41EA-AD24-EA651B3FEAD2}" dt="2025-09-18T07:55:47.335" v="59" actId="14100"/>
          <ac:grpSpMkLst>
            <pc:docMk/>
            <pc:sldMk cId="1183353762" sldId="1448942922"/>
            <ac:grpSpMk id="54" creationId="{222C0F59-129D-BA62-3711-58C17D8DD269}"/>
          </ac:grpSpMkLst>
        </pc:grpChg>
        <pc:picChg chg="mod">
          <ac:chgData name="MA Ruitao" userId="51caa602-35b9-4b86-a897-aeef04766389" providerId="ADAL" clId="{4C62861B-5B5D-41EA-AD24-EA651B3FEAD2}" dt="2025-09-18T07:55:47.335" v="59" actId="14100"/>
          <ac:picMkLst>
            <pc:docMk/>
            <pc:sldMk cId="1183353762" sldId="1448942922"/>
            <ac:picMk id="55" creationId="{63C12E46-D4CB-5D15-D9BB-5141E3BF36EC}"/>
          </ac:picMkLst>
        </pc:picChg>
        <pc:picChg chg="mod">
          <ac:chgData name="MA Ruitao" userId="51caa602-35b9-4b86-a897-aeef04766389" providerId="ADAL" clId="{4C62861B-5B5D-41EA-AD24-EA651B3FEAD2}" dt="2025-09-18T07:55:49.865" v="65" actId="1035"/>
          <ac:picMkLst>
            <pc:docMk/>
            <pc:sldMk cId="1183353762" sldId="1448942922"/>
            <ac:picMk id="66" creationId="{D3C5AEEB-5999-F9FD-7301-FD9EA9190E78}"/>
          </ac:picMkLst>
        </pc:picChg>
        <pc:picChg chg="mod modCrop">
          <ac:chgData name="MA Ruitao" userId="51caa602-35b9-4b86-a897-aeef04766389" providerId="ADAL" clId="{4C62861B-5B5D-41EA-AD24-EA651B3FEAD2}" dt="2025-09-18T07:55:51" v="68" actId="732"/>
          <ac:picMkLst>
            <pc:docMk/>
            <pc:sldMk cId="1183353762" sldId="1448942922"/>
            <ac:picMk id="78" creationId="{C5FD52C2-B48F-3339-46D3-1457BEE1CD5C}"/>
          </ac:picMkLst>
        </pc:picChg>
        <pc:picChg chg="mod">
          <ac:chgData name="MA Ruitao" userId="51caa602-35b9-4b86-a897-aeef04766389" providerId="ADAL" clId="{4C62861B-5B5D-41EA-AD24-EA651B3FEAD2}" dt="2025-09-18T07:55:48.707" v="62" actId="14100"/>
          <ac:picMkLst>
            <pc:docMk/>
            <pc:sldMk cId="1183353762" sldId="1448942922"/>
            <ac:picMk id="82" creationId="{280ADF7B-CB14-C60C-29A1-9F3EE1B25A98}"/>
          </ac:picMkLst>
        </pc:picChg>
      </pc:sldChg>
    </pc:docChg>
  </pc:docChgLst>
  <pc:docChgLst>
    <pc:chgData name="ASLAM Muhammad Javaid" userId="S::mjaslam_connect.ust.hk#ext#@gohkust.onmicrosoft.com::4e3fc14e-ea6a-44db-a9b5-c68d65edca73" providerId="AD" clId="Web-{BFFD6F00-1FB9-D92E-8E70-2C0F3CFFFC46}"/>
    <pc:docChg chg="modSld">
      <pc:chgData name="ASLAM Muhammad Javaid" userId="S::mjaslam_connect.ust.hk#ext#@gohkust.onmicrosoft.com::4e3fc14e-ea6a-44db-a9b5-c68d65edca73" providerId="AD" clId="Web-{BFFD6F00-1FB9-D92E-8E70-2C0F3CFFFC46}" dt="2025-09-29T05:50:59.252" v="0" actId="14100"/>
      <pc:docMkLst>
        <pc:docMk/>
      </pc:docMkLst>
      <pc:sldChg chg="modSp">
        <pc:chgData name="ASLAM Muhammad Javaid" userId="S::mjaslam_connect.ust.hk#ext#@gohkust.onmicrosoft.com::4e3fc14e-ea6a-44db-a9b5-c68d65edca73" providerId="AD" clId="Web-{BFFD6F00-1FB9-D92E-8E70-2C0F3CFFFC46}" dt="2025-09-29T05:50:59.252" v="0" actId="14100"/>
        <pc:sldMkLst>
          <pc:docMk/>
          <pc:sldMk cId="3280169031" sldId="1483"/>
        </pc:sldMkLst>
        <pc:spChg chg="mod">
          <ac:chgData name="ASLAM Muhammad Javaid" userId="S::mjaslam_connect.ust.hk#ext#@gohkust.onmicrosoft.com::4e3fc14e-ea6a-44db-a9b5-c68d65edca73" providerId="AD" clId="Web-{BFFD6F00-1FB9-D92E-8E70-2C0F3CFFFC46}" dt="2025-09-29T05:50:59.252" v="0" actId="14100"/>
          <ac:spMkLst>
            <pc:docMk/>
            <pc:sldMk cId="3280169031" sldId="1483"/>
            <ac:spMk id="12" creationId="{26A8D37C-D3F0-7D3B-53D4-F9133776892B}"/>
          </ac:spMkLst>
        </pc:spChg>
      </pc:sldChg>
    </pc:docChg>
  </pc:docChgLst>
  <pc:docChgLst>
    <pc:chgData name="CHEN Fuzhan" userId="S::fchenan_connect.ust.hk#ext#@gohkust.onmicrosoft.com::7d913e82-9889-4a74-aa18-7209a73145db" providerId="AD" clId="Web-{D3E1BD2D-054E-877C-9B5F-ADF8398688E5}"/>
    <pc:docChg chg="modSld">
      <pc:chgData name="CHEN Fuzhan" userId="S::fchenan_connect.ust.hk#ext#@gohkust.onmicrosoft.com::7d913e82-9889-4a74-aa18-7209a73145db" providerId="AD" clId="Web-{D3E1BD2D-054E-877C-9B5F-ADF8398688E5}" dt="2025-09-18T07:54:07.720" v="73" actId="20577"/>
      <pc:docMkLst>
        <pc:docMk/>
      </pc:docMkLst>
      <pc:sldChg chg="modSp">
        <pc:chgData name="CHEN Fuzhan" userId="S::fchenan_connect.ust.hk#ext#@gohkust.onmicrosoft.com::7d913e82-9889-4a74-aa18-7209a73145db" providerId="AD" clId="Web-{D3E1BD2D-054E-877C-9B5F-ADF8398688E5}" dt="2025-09-18T07:54:07.720" v="73" actId="20577"/>
        <pc:sldMkLst>
          <pc:docMk/>
          <pc:sldMk cId="3674097475" sldId="363"/>
        </pc:sldMkLst>
        <pc:spChg chg="mod">
          <ac:chgData name="CHEN Fuzhan" userId="S::fchenan_connect.ust.hk#ext#@gohkust.onmicrosoft.com::7d913e82-9889-4a74-aa18-7209a73145db" providerId="AD" clId="Web-{D3E1BD2D-054E-877C-9B5F-ADF8398688E5}" dt="2025-09-18T07:53:57.142" v="72" actId="20577"/>
          <ac:spMkLst>
            <pc:docMk/>
            <pc:sldMk cId="3674097475" sldId="363"/>
            <ac:spMk id="2" creationId="{00000000-0000-0000-0000-000000000000}"/>
          </ac:spMkLst>
        </pc:spChg>
        <pc:spChg chg="mod">
          <ac:chgData name="CHEN Fuzhan" userId="S::fchenan_connect.ust.hk#ext#@gohkust.onmicrosoft.com::7d913e82-9889-4a74-aa18-7209a73145db" providerId="AD" clId="Web-{D3E1BD2D-054E-877C-9B5F-ADF8398688E5}" dt="2025-09-18T07:54:07.720" v="73" actId="20577"/>
          <ac:spMkLst>
            <pc:docMk/>
            <pc:sldMk cId="3674097475" sldId="363"/>
            <ac:spMk id="11" creationId="{842086C3-9F33-89DC-7E2D-0B77A8AFB7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55A6A-3CA6-49E7-AB75-CFF2848AFD94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7BEC1-8EAE-48DC-A890-B80D4B315D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45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F0E82-20D7-4088-AB13-D736DDFAA540}" type="slidenum">
              <a:rPr kumimoji="0" lang="en-HK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75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D9D09-3560-A84A-14C4-D87286FFE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85F66C7-765B-AAF4-2005-BCC4C50D0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CF35784-9435-8510-6E3F-80FD9CA01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287D61-3BA9-2227-7CA5-A69F5CDEA72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CBB14-739D-48D4-918C-548B3913DE7F}" type="datetime1">
              <a:rPr kumimoji="0" lang="en-HK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28/9/2025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580979-6963-096A-86F0-CDB1A2B4B1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EDB4E1-C7E2-31E9-1360-2343D8FD4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F0E82-20D7-4088-AB13-D736DDFAA540}" type="slidenum">
              <a:rPr kumimoji="0" lang="en-HK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7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82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36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74B5-7CF2-6189-6564-393EB67C4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994879F-3171-7D46-EDB1-2A7830D37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6D616B7-DD0F-E97F-540B-DD88B0394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7A7028-A173-9C7C-D495-F6A712698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F0E82-20D7-4088-AB13-D736DDFAA540}" type="slidenum">
              <a:rPr lang="en-HK" smtClean="0"/>
              <a:t>32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5848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CBB14-739D-48D4-918C-548B3913DE7F}" type="datetime1">
              <a:rPr kumimoji="0" lang="en-HK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28/9/2025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F0E82-20D7-4088-AB13-D736DDFAA540}" type="slidenum">
              <a:rPr kumimoji="0" lang="en-HK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3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A083F-78C8-4288-55E5-CD2B7FDC2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A755848-DDA6-1C06-BB7E-C6A2674C5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C756F4A-425A-90EA-26E2-FE95EF088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F3515F-EC2C-6604-9714-7BD18DA17AF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CBB14-739D-48D4-918C-548B3913DE7F}" type="datetime1">
              <a:rPr kumimoji="0" lang="en-HK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28/9/2025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EC9BFC-EE79-9404-16EB-CED80644AD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8E9911-3734-F42E-1B5D-50BE23B72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F0E82-20D7-4088-AB13-D736DDFAA540}" type="slidenum">
              <a:rPr kumimoji="0" lang="en-HK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087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DC072-0EFB-2CAB-8539-88C594FE8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D9426A2-BCF3-CF41-4941-DC8C52600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3A792E-D1CC-F81E-CA41-64DAFCC6B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4A6192-0FC0-C8EF-A362-90214FC84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7BEC1-8EAE-48DC-A890-B80D4B315DF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5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LEO can safely accommodate only </a:t>
            </a:r>
            <a:r>
              <a:rPr kumimoji="0" lang="zh-CN" altLang="zh-CN" sz="9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60,000 to 100,000 </a:t>
            </a:r>
            <a:r>
              <a:rPr kumimoji="0" lang="zh-CN" altLang="zh-CN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satellites</a:t>
            </a:r>
            <a:endParaRPr kumimoji="0" lang="zh-CN" altLang="zh-CN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Intense global competition for these limited orbital and frequency resources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kumimoji="0" lang="zh-CN" altLang="zh-CN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International Telecommunications Union (ITU) </a:t>
            </a:r>
            <a:r>
              <a:rPr kumimoji="0" lang="zh-CN" altLang="zh-CN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operates on a "</a:t>
            </a:r>
            <a:r>
              <a:rPr kumimoji="0" lang="zh-CN" altLang="zh-CN" sz="9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first come, first served</a:t>
            </a:r>
            <a:r>
              <a:rPr kumimoji="0" lang="zh-CN" altLang="zh-CN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" basis, escalating the race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Current CMOS-based transceivers and digital processing solutions lack the needed output power for LEO communication: </a:t>
            </a:r>
            <a:r>
              <a:rPr kumimoji="0" lang="zh-CN" altLang="zh-CN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10,000x short of requirements</a:t>
            </a:r>
            <a:endParaRPr kumimoji="0" lang="en-US" altLang="zh-CN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zh-CN" altLang="zh-CN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zh-CN" altLang="en-US" sz="90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7BEC1-8EAE-48DC-A890-B80D4B315DF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372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7B177-FC5C-32D4-DFCA-8D3019049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4A48AA5-9A25-0927-DE35-DBA6F8F32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36A7F8-A09E-79FA-917C-69A200071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6F14DE-F2F2-5660-CB7B-BFF6B7F8B4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CBB14-739D-48D4-918C-548B3913DE7F}" type="datetime1">
              <a:rPr kumimoji="0" lang="en-HK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28/9/2025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787BB9-2BF1-410F-642A-6958417068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EF8C83-DA65-8B3E-0BF2-3FABD13F1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F0E82-20D7-4088-AB13-D736DDFAA540}" type="slidenum">
              <a:rPr kumimoji="0" lang="en-HK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D747D-5283-9802-6DB8-64DBE4E73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FC3779B-3FE3-79EE-5367-C99A9F08C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271ECF-635A-2FF4-14EB-81ACF6EC1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403858-068A-E809-A831-527D4B36EC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CBB14-739D-48D4-918C-548B3913DE7F}" type="datetime1">
              <a:rPr kumimoji="0" lang="en-HK" altLang="zh-CN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28/9/2025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667885-12A2-DD41-444C-9E9D3CBFDC5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BE8304-C25D-CBE5-D044-2D98D3483A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F0E82-20D7-4088-AB13-D736DDFAA540}" type="slidenum">
              <a:rPr kumimoji="0" lang="en-HK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HK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0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4FDD-D3DA-2486-0D7D-48A4D824E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B0567DD-2735-46CC-6033-A5E92A22E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75BEC8-2173-B1AC-F685-82C2E77E8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770423-431A-9BC5-C7D1-F80289AB85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9F0E82-20D7-4088-AB13-D736DDFAA540}" type="slidenum">
              <a:rPr kumimoji="0" lang="en-H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544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F7BEC1-8EAE-48DC-A890-B80D4B315DF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89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jpe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5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fld id="{91270D1E-C216-410E-9FAB-A19FBE08ED1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177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319"/>
            <a:ext cx="12192000" cy="35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7" y="2571976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3579545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89609" y="4301596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2" descr="Image resul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4" y="251339"/>
            <a:ext cx="3324619" cy="10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B41E9C-2042-48AA-8873-EEC8DC7967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135" y="61085"/>
            <a:ext cx="1152128" cy="12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40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7" y="2"/>
            <a:ext cx="12189883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319"/>
            <a:ext cx="12192000" cy="35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7" y="2571976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3579545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89609" y="4301596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2" descr="Image resul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4" y="251339"/>
            <a:ext cx="3324619" cy="10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2"/>
          <p:cNvSpPr txBox="1">
            <a:spLocks/>
          </p:cNvSpPr>
          <p:nvPr userDrawn="1"/>
        </p:nvSpPr>
        <p:spPr bwMode="auto">
          <a:xfrm>
            <a:off x="1526119" y="5707086"/>
            <a:ext cx="9143999" cy="9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0000"/>
              <a:buFont typeface="Wingdings" pitchFamily="2" charset="2"/>
              <a:buNone/>
            </a:pPr>
            <a:r>
              <a:rPr lang="en-US" altLang="zh-CN" sz="1400" b="1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Optical</a:t>
            </a:r>
            <a:r>
              <a:rPr lang="en-US" altLang="zh-CN" sz="1400" b="1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 Wireless Lab</a:t>
            </a:r>
            <a:endParaRPr lang="en-US" altLang="zh-CN" sz="1400" b="1" kern="120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0000"/>
              <a:buFont typeface="Wingdings" pitchFamily="2" charset="2"/>
              <a:buNone/>
            </a:pPr>
            <a:r>
              <a:rPr lang="en-US" altLang="zh-CN" sz="14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Department of Electronic and Computer Engineering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0000"/>
              <a:buFont typeface="Wingdings" pitchFamily="2" charset="2"/>
              <a:buNone/>
            </a:pPr>
            <a:r>
              <a:rPr lang="en-US" altLang="zh-CN" sz="14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Hong Kong University of Science and Technology (HKUST)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B41E9C-2042-48AA-8873-EEC8DC7967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135" y="61085"/>
            <a:ext cx="1152128" cy="122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24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629F081-F5B7-4738-99D3-493A8E66B94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0000" y="6470652"/>
            <a:ext cx="75988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83B3FEA-527F-40BC-B929-783F4514F1CF}" type="slidenum">
              <a:rPr lang="en-US" smtClean="0"/>
              <a:pPr/>
              <a:t>‹#›</a:t>
            </a:fld>
            <a:r>
              <a:rPr lang="en-US"/>
              <a:t>/</a:t>
            </a:r>
            <a:r>
              <a:rPr lang="en-US" altLang="zh-CN"/>
              <a:t>35</a:t>
            </a:r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34D1FDFA-763F-4784-843E-CF860AF539A4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5984" y="64706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 sz="1600" i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72922CC-A258-4864-A357-C8FE6A4B8651}" type="datetime1">
              <a:rPr lang="en-US" altLang="zh-CN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41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35" y="134939"/>
            <a:ext cx="11101917" cy="10208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FED8B78-08AC-4FC3-A6B5-B165145CD2E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0000" y="6470652"/>
            <a:ext cx="75988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83B3FEA-527F-40BC-B929-783F4514F1CF}" type="slidenum">
              <a:rPr lang="en-US" smtClean="0"/>
              <a:pPr/>
              <a:t>‹#›</a:t>
            </a:fld>
            <a:r>
              <a:rPr lang="en-US"/>
              <a:t>/</a:t>
            </a:r>
            <a:r>
              <a:rPr lang="en-US" altLang="zh-CN"/>
              <a:t>35</a:t>
            </a:r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A1160B7-8C8D-4EDC-90A1-E8BB19E11706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5984" y="64706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 sz="1600" i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3F726FA-06A6-4AB8-B612-1F789D1113AD}" type="datetime1">
              <a:rPr lang="en-US" altLang="zh-CN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73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99770" y="1644652"/>
            <a:ext cx="5380567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6318486" y="1644652"/>
            <a:ext cx="5380567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87682" y="135134"/>
            <a:ext cx="11101073" cy="1076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5"/>
          </p:nvPr>
        </p:nvSpPr>
        <p:spPr>
          <a:xfrm>
            <a:off x="592668" y="6356352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6"/>
          </p:nvPr>
        </p:nvSpPr>
        <p:spPr>
          <a:xfrm>
            <a:off x="1153584" y="63563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F9A2CBD-87A2-48C2-BB18-352DB602BD7D}" type="datetime1">
              <a:rPr lang="en-US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72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89188" y="1645921"/>
            <a:ext cx="5380329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6271684" y="1645921"/>
            <a:ext cx="5393501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476249" y="2659063"/>
            <a:ext cx="5393267" cy="335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6271684" y="2659063"/>
            <a:ext cx="5393267" cy="335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87682" y="135134"/>
            <a:ext cx="11101073" cy="1076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6"/>
          </p:nvPr>
        </p:nvSpPr>
        <p:spPr>
          <a:xfrm>
            <a:off x="592668" y="6356352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>
          <a:xfrm>
            <a:off x="1153584" y="63563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76730DF-FA1C-43FE-9382-A84983CFEC20}" type="datetime1">
              <a:rPr lang="en-US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84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6238053" y="1644652"/>
            <a:ext cx="5380567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87682" y="135134"/>
            <a:ext cx="11101073" cy="1076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86835" y="1644652"/>
            <a:ext cx="5329767" cy="4367213"/>
          </a:xfrm>
        </p:spPr>
        <p:txBody>
          <a:bodyPr rtlCol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3"/>
          </p:nvPr>
        </p:nvSpPr>
        <p:spPr>
          <a:xfrm>
            <a:off x="592668" y="6356352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4"/>
          </p:nvPr>
        </p:nvSpPr>
        <p:spPr>
          <a:xfrm>
            <a:off x="1153584" y="63563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5015C63-A5DB-497E-8EBB-E49E32546160}" type="datetime1">
              <a:rPr lang="en-US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92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520938" y="1644652"/>
            <a:ext cx="5380567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2" y="135134"/>
            <a:ext cx="11101073" cy="1076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6337301" y="1644652"/>
            <a:ext cx="5317067" cy="2011363"/>
          </a:xfrm>
        </p:spPr>
        <p:txBody>
          <a:bodyPr rtlCol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337301" y="4006852"/>
            <a:ext cx="5317067" cy="2011363"/>
          </a:xfrm>
        </p:spPr>
        <p:txBody>
          <a:bodyPr rtlCol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6"/>
          </p:nvPr>
        </p:nvSpPr>
        <p:spPr>
          <a:xfrm>
            <a:off x="592668" y="6356352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>
          <a:xfrm>
            <a:off x="1153584" y="63563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E17CEE4-1ABC-48EF-8E33-C316439B0221}" type="datetime1">
              <a:rPr lang="en-US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71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494651" y="1645920"/>
            <a:ext cx="5323596" cy="2057400"/>
          </a:xfrm>
          <a:prstGeom prst="rect">
            <a:avLst/>
          </a:prstGeom>
        </p:spPr>
        <p:txBody>
          <a:bodyPr/>
          <a:lstStyle>
            <a:lvl1pPr marL="274313" indent="-274313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26" indent="-182875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39" indent="-182875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34" indent="-182875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09" indent="-182875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6347054" y="1645920"/>
            <a:ext cx="5323596" cy="2057400"/>
          </a:xfrm>
          <a:prstGeom prst="rect">
            <a:avLst/>
          </a:prstGeom>
        </p:spPr>
        <p:txBody>
          <a:bodyPr/>
          <a:lstStyle>
            <a:lvl1pPr marL="274313" indent="-274313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26" indent="-182875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39" indent="-182875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34" indent="-182875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09" indent="-182875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464387" y="3920063"/>
            <a:ext cx="5323596" cy="2057400"/>
          </a:xfrm>
          <a:prstGeom prst="rect">
            <a:avLst/>
          </a:prstGeom>
        </p:spPr>
        <p:txBody>
          <a:bodyPr/>
          <a:lstStyle>
            <a:lvl1pPr marL="274313" indent="-274313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26" indent="-182875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39" indent="-182875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34" indent="-182875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09" indent="-182875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6316790" y="3920063"/>
            <a:ext cx="5323596" cy="2057400"/>
          </a:xfrm>
          <a:prstGeom prst="rect">
            <a:avLst/>
          </a:prstGeom>
        </p:spPr>
        <p:txBody>
          <a:bodyPr/>
          <a:lstStyle>
            <a:lvl1pPr marL="274313" indent="-274313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26" indent="-182875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39" indent="-182875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34" indent="-182875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09" indent="-182875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7682" y="135134"/>
            <a:ext cx="11101073" cy="1076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3"/>
          </p:nvPr>
        </p:nvSpPr>
        <p:spPr>
          <a:xfrm>
            <a:off x="592668" y="6356352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4"/>
          </p:nvPr>
        </p:nvSpPr>
        <p:spPr>
          <a:xfrm>
            <a:off x="1153584" y="63563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391D9A3-D6A9-4F7E-9682-16CFCEF6EE66}" type="datetime1">
              <a:rPr lang="en-US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21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964265" y="5397502"/>
            <a:ext cx="7586135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964268" y="1670050"/>
            <a:ext cx="7586133" cy="3587751"/>
          </a:xfrm>
        </p:spPr>
        <p:txBody>
          <a:bodyPr rtlCol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592668" y="6356352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>
          <a:xfrm>
            <a:off x="1153584" y="63563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17F2F4-E980-4D70-806F-972BAED32FA4}" type="datetime1">
              <a:rPr lang="en-US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82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9" y="2"/>
            <a:ext cx="12230100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92668" y="6356352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1153584" y="63563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190612E-4CE6-4F8D-B69E-05F5D7FA3A89}" type="datetime1">
              <a:rPr lang="en-US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97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67B9-44DC-4996-86C7-E498934BBD19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8D5B-3239-49F9-9C10-45244C3D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06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st/AppData/Local/Temp/picturescale_20210325113502/output_20210325113506.pngoutput_20210325113506"/>
          <p:cNvPicPr>
            <a:picLocks noChangeAspect="1"/>
          </p:cNvPicPr>
          <p:nvPr userDrawn="1"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0" y="180000"/>
            <a:ext cx="1799235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01524756-F016-DBB8-04BC-538280F0D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8929" y="6388736"/>
            <a:ext cx="274347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9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17ADAA72-F9EA-4F94-2CFF-F3BABAB3A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8929" y="6388736"/>
            <a:ext cx="274347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AB370C8-D4D4-C14F-9E61-96F09F40C89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2890" y="220345"/>
            <a:ext cx="1715770" cy="523875"/>
            <a:chOff x="2176" y="3088"/>
            <a:chExt cx="14852" cy="4540"/>
          </a:xfrm>
        </p:grpSpPr>
        <p:pic>
          <p:nvPicPr>
            <p:cNvPr id="7" name="图片 6" descr="WechatIMG45">
              <a:extLst>
                <a:ext uri="{FF2B5EF4-FFF2-40B4-BE49-F238E27FC236}">
                  <a16:creationId xmlns:a16="http://schemas.microsoft.com/office/drawing/2014/main" id="{60B3F7BD-8A8D-0B46-BAE6-6529358EEF80}"/>
                </a:ext>
              </a:extLst>
            </p:cNvPr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76" y="3088"/>
              <a:ext cx="3303" cy="4540"/>
            </a:xfrm>
            <a:prstGeom prst="rect">
              <a:avLst/>
            </a:prstGeom>
          </p:spPr>
        </p:pic>
        <p:pic>
          <p:nvPicPr>
            <p:cNvPr id="8" name="图片 7" descr="思坦科技LOGO20210304-02">
              <a:extLst>
                <a:ext uri="{FF2B5EF4-FFF2-40B4-BE49-F238E27FC236}">
                  <a16:creationId xmlns:a16="http://schemas.microsoft.com/office/drawing/2014/main" id="{DD28ABEC-3BBD-B742-B92D-9A40BC848DBF}"/>
                </a:ext>
              </a:extLst>
            </p:cNvPr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5" cstate="print">
              <a:grayscl/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26" y="3191"/>
              <a:ext cx="10803" cy="433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2311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11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5924550" y="6583637"/>
            <a:ext cx="342900" cy="2743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12000" y="63787"/>
            <a:ext cx="9768000" cy="6858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869781" y="6598670"/>
            <a:ext cx="452438" cy="26035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DBBC659-690D-4EA5-BD35-B533A32EF63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5924550" y="6583636"/>
            <a:ext cx="342900" cy="1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 userDrawn="1"/>
        </p:nvSpPr>
        <p:spPr>
          <a:xfrm>
            <a:off x="0" y="790314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48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610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1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213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267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215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3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74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52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045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82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75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8" y="1"/>
            <a:ext cx="12230100" cy="685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318"/>
            <a:ext cx="12192000" cy="35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1216" y="2571975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7" y="3579545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400" b="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89608" y="4301595"/>
            <a:ext cx="10557363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2" descr="Image resul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4" y="251339"/>
            <a:ext cx="3324618" cy="107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565" y="153314"/>
            <a:ext cx="1267228" cy="1267228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 userDrawn="1"/>
        </p:nvSpPr>
        <p:spPr bwMode="auto">
          <a:xfrm>
            <a:off x="1526118" y="5707086"/>
            <a:ext cx="9143999" cy="917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0000"/>
              <a:buFont typeface="Wingdings" pitchFamily="2" charset="2"/>
              <a:buNone/>
            </a:pPr>
            <a:r>
              <a:rPr lang="en-US" altLang="zh-CN" sz="1400" b="1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rPr>
              <a:t>Optical</a:t>
            </a:r>
            <a:r>
              <a:rPr lang="en-US" altLang="zh-CN" sz="1400" b="1" kern="12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 Wireless Lab</a:t>
            </a:r>
            <a:endParaRPr lang="en-US" altLang="zh-CN" sz="1400" b="1" kern="120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0000"/>
              <a:buFont typeface="Wingdings" pitchFamily="2" charset="2"/>
              <a:buNone/>
            </a:pPr>
            <a:r>
              <a:rPr lang="en-US" altLang="zh-CN" sz="14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Department of Electronic and Computer Engineering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rgbClr val="000066"/>
              </a:buClr>
              <a:buSzPct val="70000"/>
              <a:buFont typeface="Wingdings" pitchFamily="2" charset="2"/>
              <a:buNone/>
            </a:pPr>
            <a:r>
              <a:rPr lang="en-US" altLang="zh-CN" sz="14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 Hong Kong University of Science and Technology (HKUST)</a:t>
            </a:r>
          </a:p>
        </p:txBody>
      </p:sp>
    </p:spTree>
    <p:extLst>
      <p:ext uri="{BB962C8B-B14F-4D97-AF65-F5344CB8AC3E}">
        <p14:creationId xmlns:p14="http://schemas.microsoft.com/office/powerpoint/2010/main" val="1494428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7938" y="-20638"/>
            <a:ext cx="12203113" cy="6837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7938" y="5776913"/>
            <a:ext cx="12203113" cy="1096962"/>
          </a:xfrm>
          <a:prstGeom prst="rect">
            <a:avLst/>
          </a:prstGeom>
          <a:solidFill>
            <a:schemeClr val="tx2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flipH="1">
            <a:off x="0" y="4149725"/>
            <a:ext cx="12195175" cy="1627188"/>
          </a:xfrm>
          <a:prstGeom prst="rtTriangle">
            <a:avLst/>
          </a:prstGeom>
          <a:solidFill>
            <a:schemeClr val="tx2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9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2133" b="0"/>
            </a:lvl1pPr>
            <a:lvl2pPr marL="609602" indent="0">
              <a:buNone/>
              <a:defRPr sz="2667" b="1"/>
            </a:lvl2pPr>
            <a:lvl3pPr marL="1219204" indent="0">
              <a:buNone/>
              <a:defRPr sz="2401" b="1"/>
            </a:lvl3pPr>
            <a:lvl4pPr marL="1828806" indent="0">
              <a:buNone/>
              <a:defRPr sz="2133" b="1"/>
            </a:lvl4pPr>
            <a:lvl5pPr marL="2438408" indent="0">
              <a:buNone/>
              <a:defRPr sz="2133" b="1"/>
            </a:lvl5pPr>
            <a:lvl6pPr marL="3048012" indent="0">
              <a:buNone/>
              <a:defRPr sz="2133" b="1"/>
            </a:lvl6pPr>
            <a:lvl7pPr marL="3657614" indent="0">
              <a:buNone/>
              <a:defRPr sz="2133" b="1"/>
            </a:lvl7pPr>
            <a:lvl8pPr marL="4267217" indent="0">
              <a:buNone/>
              <a:defRPr sz="2133" b="1"/>
            </a:lvl8pPr>
            <a:lvl9pPr marL="487681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133" b="0"/>
            </a:lvl1pPr>
            <a:lvl2pPr marL="609602" indent="0">
              <a:buNone/>
              <a:defRPr sz="2667" b="1"/>
            </a:lvl2pPr>
            <a:lvl3pPr marL="1219204" indent="0">
              <a:buNone/>
              <a:defRPr sz="2401" b="1"/>
            </a:lvl3pPr>
            <a:lvl4pPr marL="1828806" indent="0">
              <a:buNone/>
              <a:defRPr sz="2133" b="1"/>
            </a:lvl4pPr>
            <a:lvl5pPr marL="2438408" indent="0">
              <a:buNone/>
              <a:defRPr sz="2133" b="1"/>
            </a:lvl5pPr>
            <a:lvl6pPr marL="3048012" indent="0">
              <a:buNone/>
              <a:defRPr sz="2133" b="1"/>
            </a:lvl6pPr>
            <a:lvl7pPr marL="3657614" indent="0">
              <a:buNone/>
              <a:defRPr sz="2133" b="1"/>
            </a:lvl7pPr>
            <a:lvl8pPr marL="4267217" indent="0">
              <a:buNone/>
              <a:defRPr sz="2133" b="1"/>
            </a:lvl8pPr>
            <a:lvl9pPr marL="487681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869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单角的矩形 1"/>
          <p:cNvSpPr/>
          <p:nvPr userDrawn="1"/>
        </p:nvSpPr>
        <p:spPr>
          <a:xfrm rot="10800000">
            <a:off x="-1" y="0"/>
            <a:ext cx="12192001" cy="1079500"/>
          </a:xfrm>
          <a:prstGeom prst="snip1Rect">
            <a:avLst/>
          </a:prstGeom>
          <a:solidFill>
            <a:srgbClr val="096E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7290" y="20639"/>
            <a:ext cx="10969459" cy="1076325"/>
          </a:xfrm>
        </p:spPr>
        <p:txBody>
          <a:bodyPr/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25"/>
          </p:nvPr>
        </p:nvSpPr>
        <p:spPr>
          <a:xfrm>
            <a:off x="11056890" y="6426927"/>
            <a:ext cx="1060449" cy="356059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183B3FEA-527F-40BC-B929-783F4514F1CF}" type="slidenum">
              <a:rPr lang="en-US" smtClean="0"/>
              <a:pPr algn="r"/>
              <a:t>‹#›</a:t>
            </a:fld>
            <a:r>
              <a:rPr lang="en-US"/>
              <a:t>/17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494830-417F-4971-AF98-3817FFE3D58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27290" y="1175342"/>
            <a:ext cx="11596388" cy="5173207"/>
          </a:xfrm>
        </p:spPr>
        <p:txBody>
          <a:bodyPr/>
          <a:lstStyle>
            <a:lvl1pPr marL="0" indent="-346075">
              <a:lnSpc>
                <a:spcPct val="80000"/>
              </a:lnSpc>
              <a:spcBef>
                <a:spcPts val="1000"/>
              </a:spcBef>
              <a:buClr>
                <a:srgbClr val="0070C0"/>
              </a:buClr>
              <a:buSzPct val="110000"/>
              <a:buFont typeface="Wingdings" panose="05000000000000000000" pitchFamily="2" charset="2"/>
              <a:buChar char="q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93725" indent="-182563"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2325" indent="-182563">
              <a:buClr>
                <a:srgbClr val="0070C0"/>
              </a:buClr>
              <a:buSzPct val="110000"/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50925" indent="-182563"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33488" indent="-182563"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71491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单角的矩形 1"/>
          <p:cNvSpPr/>
          <p:nvPr userDrawn="1"/>
        </p:nvSpPr>
        <p:spPr>
          <a:xfrm rot="10800000">
            <a:off x="-1" y="0"/>
            <a:ext cx="12192001" cy="1079500"/>
          </a:xfrm>
          <a:prstGeom prst="snip1Rect">
            <a:avLst/>
          </a:prstGeom>
          <a:solidFill>
            <a:srgbClr val="096E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9634" y="20639"/>
            <a:ext cx="11101917" cy="1076325"/>
          </a:xfr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6"/>
          </p:nvPr>
        </p:nvSpPr>
        <p:spPr>
          <a:xfrm>
            <a:off x="35984" y="64706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 sz="1600" i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62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76"/>
            <a:ext cx="12192000" cy="1076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剪去单角的矩形 2"/>
          <p:cNvSpPr/>
          <p:nvPr userDrawn="1"/>
        </p:nvSpPr>
        <p:spPr>
          <a:xfrm rot="10800000">
            <a:off x="-1" y="0"/>
            <a:ext cx="12192001" cy="1079500"/>
          </a:xfrm>
          <a:prstGeom prst="snip1Rect">
            <a:avLst/>
          </a:prstGeom>
          <a:solidFill>
            <a:srgbClr val="096EA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82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99769" y="1644651"/>
            <a:ext cx="5380567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6318485" y="1644651"/>
            <a:ext cx="5380567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487681" y="135133"/>
            <a:ext cx="11101073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5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6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07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89186" y="1645920"/>
            <a:ext cx="5380329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6271683" y="1645920"/>
            <a:ext cx="5393501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476249" y="2659063"/>
            <a:ext cx="5393267" cy="335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6271683" y="2659063"/>
            <a:ext cx="5393267" cy="3352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487681" y="135133"/>
            <a:ext cx="11101073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6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7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280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6238051" y="1644651"/>
            <a:ext cx="5380567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87681" y="135133"/>
            <a:ext cx="11101073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86834" y="1644651"/>
            <a:ext cx="5329767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3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4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23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520937" y="1644651"/>
            <a:ext cx="5380567" cy="43672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1" y="135133"/>
            <a:ext cx="11101073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6337300" y="1644651"/>
            <a:ext cx="5317067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337300" y="4006851"/>
            <a:ext cx="5317067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26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70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494650" y="1645920"/>
            <a:ext cx="5323596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6347053" y="1645920"/>
            <a:ext cx="5323596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464386" y="3920063"/>
            <a:ext cx="5323596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6316789" y="3920063"/>
            <a:ext cx="5323596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7681" y="135133"/>
            <a:ext cx="11101073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23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4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96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964263" y="5397501"/>
            <a:ext cx="7586135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964267" y="1670050"/>
            <a:ext cx="7586133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4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5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23395" y="1604799"/>
            <a:ext cx="184731" cy="453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347"/>
          </a:p>
        </p:txBody>
      </p:sp>
      <p:sp>
        <p:nvSpPr>
          <p:cNvPr id="7" name="TextBox 6"/>
          <p:cNvSpPr txBox="1"/>
          <p:nvPr userDrawn="1"/>
        </p:nvSpPr>
        <p:spPr>
          <a:xfrm>
            <a:off x="623392" y="1508788"/>
            <a:ext cx="10945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412964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8" y="1"/>
            <a:ext cx="12230100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83B3FEA-527F-40BC-B929-783F4514F1C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36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D83FC779-8241-4216-A67C-D355BCE2A9C8}"/>
              </a:ext>
            </a:extLst>
          </p:cNvPr>
          <p:cNvSpPr txBox="1"/>
          <p:nvPr userDrawn="1"/>
        </p:nvSpPr>
        <p:spPr>
          <a:xfrm>
            <a:off x="11355354" y="6353729"/>
            <a:ext cx="466794" cy="369332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fld id="{7021145B-E0C9-491A-B07A-2302217B84F1}" type="slidenum">
              <a:rPr lang="en-US" altLang="zh-CN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41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87680" y="376987"/>
            <a:ext cx="11101917" cy="770496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Outline Page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87680" y="1645920"/>
            <a:ext cx="11101917" cy="4823776"/>
          </a:xfrm>
          <a:prstGeom prst="rect">
            <a:avLst/>
          </a:prstGeom>
        </p:spPr>
        <p:txBody>
          <a:bodyPr/>
          <a:lstStyle>
            <a:lvl1pPr marL="365760" indent="-4114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30000"/>
              <a:buFont typeface="Wingdings" panose="05000000000000000000" pitchFamily="2" charset="2"/>
              <a:buChar char="§"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39319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20000"/>
              <a:buFont typeface="Symbol" panose="05050102010706020507" pitchFamily="18" charset="2"/>
              <a:buChar char=""/>
              <a:defRPr sz="28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8720" indent="-32004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○"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54112" indent="-285750">
              <a:buFont typeface="Wingdings" panose="05000000000000000000" pitchFamily="2" charset="2"/>
              <a:buChar char="§"/>
              <a:defRPr/>
            </a:lvl4pPr>
            <a:lvl5pPr marL="1336675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11588751" y="6469696"/>
            <a:ext cx="466794" cy="369332"/>
          </a:xfrm>
          <a:prstGeom prst="rect">
            <a:avLst/>
          </a:prstGeom>
          <a:ln>
            <a:noFill/>
          </a:ln>
        </p:spPr>
        <p:txBody>
          <a:bodyPr wrap="none" rtlCol="0">
            <a:spAutoFit/>
          </a:bodyPr>
          <a:lstStyle/>
          <a:p>
            <a:fld id="{7021145B-E0C9-491A-B07A-2302217B84F1}" type="slidenum">
              <a:rPr lang="en-US" altLang="zh-CN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zh-C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46969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1213D3E-0F3E-4D8D-BB17-C22D1558833E}" type="datetimeFigureOut">
              <a:rPr lang="en-US" smtClean="0"/>
              <a:pPr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77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2"/>
          </a:xfrm>
        </p:spPr>
        <p:txBody>
          <a:bodyPr>
            <a:normAutofit/>
          </a:bodyPr>
          <a:lstStyle>
            <a:lvl1pPr>
              <a:defRPr sz="2401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02" indent="0">
              <a:buNone/>
              <a:defRPr sz="1600"/>
            </a:lvl2pPr>
            <a:lvl3pPr marL="1219204" indent="0">
              <a:buNone/>
              <a:defRPr sz="1333"/>
            </a:lvl3pPr>
            <a:lvl4pPr marL="1828806" indent="0">
              <a:buNone/>
              <a:defRPr sz="1200"/>
            </a:lvl4pPr>
            <a:lvl5pPr marL="2438408" indent="0">
              <a:buNone/>
              <a:defRPr sz="1200"/>
            </a:lvl5pPr>
            <a:lvl6pPr marL="3048012" indent="0">
              <a:buNone/>
              <a:defRPr sz="1200"/>
            </a:lvl6pPr>
            <a:lvl7pPr marL="3657614" indent="0">
              <a:buNone/>
              <a:defRPr sz="1200"/>
            </a:lvl7pPr>
            <a:lvl8pPr marL="4267217" indent="0">
              <a:buNone/>
              <a:defRPr sz="1200"/>
            </a:lvl8pPr>
            <a:lvl9pPr marL="487681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1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602" indent="0">
              <a:buNone/>
              <a:defRPr sz="3733"/>
            </a:lvl2pPr>
            <a:lvl3pPr marL="1219204" indent="0">
              <a:buNone/>
              <a:defRPr sz="3200"/>
            </a:lvl3pPr>
            <a:lvl4pPr marL="1828806" indent="0">
              <a:buNone/>
              <a:defRPr sz="2667"/>
            </a:lvl4pPr>
            <a:lvl5pPr marL="2438408" indent="0">
              <a:buNone/>
              <a:defRPr sz="2667"/>
            </a:lvl5pPr>
            <a:lvl6pPr marL="3048012" indent="0">
              <a:buNone/>
              <a:defRPr sz="2667"/>
            </a:lvl6pPr>
            <a:lvl7pPr marL="3657614" indent="0">
              <a:buNone/>
              <a:defRPr sz="2667"/>
            </a:lvl7pPr>
            <a:lvl8pPr marL="4267217" indent="0">
              <a:buNone/>
              <a:defRPr sz="2667"/>
            </a:lvl8pPr>
            <a:lvl9pPr marL="487681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02" indent="0">
              <a:buNone/>
              <a:defRPr sz="1600"/>
            </a:lvl2pPr>
            <a:lvl3pPr marL="1219204" indent="0">
              <a:buNone/>
              <a:defRPr sz="1333"/>
            </a:lvl3pPr>
            <a:lvl4pPr marL="1828806" indent="0">
              <a:buNone/>
              <a:defRPr sz="1200"/>
            </a:lvl4pPr>
            <a:lvl5pPr marL="2438408" indent="0">
              <a:buNone/>
              <a:defRPr sz="1200"/>
            </a:lvl5pPr>
            <a:lvl6pPr marL="3048012" indent="0">
              <a:buNone/>
              <a:defRPr sz="1200"/>
            </a:lvl6pPr>
            <a:lvl7pPr marL="3657614" indent="0">
              <a:buNone/>
              <a:defRPr sz="1200"/>
            </a:lvl7pPr>
            <a:lvl8pPr marL="4267217" indent="0">
              <a:buNone/>
              <a:defRPr sz="1200"/>
            </a:lvl8pPr>
            <a:lvl9pPr marL="487681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5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76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206377"/>
            <a:ext cx="2743201" cy="43878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5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ags" Target="../tags/tag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High5 Semiconductor Ltd. Proprietary and Confidential. Protected under NDA. Copyright 2025.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D5614-B734-4280-8F57-1D4947433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1219204" rtl="0" eaLnBrk="1" latinLnBrk="0" hangingPunct="1">
        <a:spcBef>
          <a:spcPct val="0"/>
        </a:spcBef>
        <a:buNone/>
        <a:defRPr sz="4267" b="0" kern="1200">
          <a:solidFill>
            <a:schemeClr val="tx1">
              <a:lumMod val="65000"/>
              <a:lumOff val="35000"/>
            </a:schemeClr>
          </a:solidFill>
          <a:latin typeface="Source Sans Pro Light" pitchFamily="34" charset="0"/>
          <a:ea typeface="+mj-ea"/>
          <a:cs typeface="+mj-cs"/>
        </a:defRPr>
      </a:lvl1pPr>
    </p:titleStyle>
    <p:bodyStyle>
      <a:lvl1pPr marL="457202" indent="-457202" algn="l" defTabSz="1219204" rtl="0" eaLnBrk="1" latinLnBrk="0" hangingPunct="1">
        <a:spcBef>
          <a:spcPct val="20000"/>
        </a:spcBef>
        <a:buFont typeface="Arial" pitchFamily="34" charset="0"/>
        <a:buChar char="•"/>
        <a:defRPr sz="1867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1pPr>
      <a:lvl2pPr marL="990603" indent="-381001" algn="l" defTabSz="121920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2pPr>
      <a:lvl3pPr marL="1524006" indent="-304802" algn="l" defTabSz="1219204" rtl="0" eaLnBrk="1" latinLnBrk="0" hangingPunct="1">
        <a:spcBef>
          <a:spcPct val="20000"/>
        </a:spcBef>
        <a:buFont typeface="Arial" pitchFamily="34" charset="0"/>
        <a:buChar char="•"/>
        <a:defRPr sz="1467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3pPr>
      <a:lvl4pPr marL="2133608" indent="-304802" algn="l" defTabSz="121920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2743210" indent="-304802" algn="l" defTabSz="121920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3352812" indent="-304802" algn="l" defTabSz="12192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16" indent="-304802" algn="l" defTabSz="12192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018" indent="-304802" algn="l" defTabSz="12192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621" indent="-304802" algn="l" defTabSz="121920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4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602" algn="l" defTabSz="1219204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4" algn="l" defTabSz="1219204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6" algn="l" defTabSz="1219204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8" algn="l" defTabSz="1219204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8012" algn="l" defTabSz="1219204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7614" algn="l" defTabSz="1219204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217" algn="l" defTabSz="1219204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6819" algn="l" defTabSz="1219204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486835" y="134939"/>
            <a:ext cx="1110191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3"/>
          <p:cNvSpPr>
            <a:spLocks noChangeArrowheads="1"/>
          </p:cNvSpPr>
          <p:nvPr/>
        </p:nvSpPr>
        <p:spPr bwMode="auto">
          <a:xfrm rot="-5400000">
            <a:off x="12884417" y="5910800"/>
            <a:ext cx="17097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>
                <a:solidFill>
                  <a:srgbClr val="7F7F7F"/>
                </a:solidFill>
              </a:rPr>
              <a:t>12-CRS-0106 REVISED 8 FEB 2013</a:t>
            </a:r>
          </a:p>
        </p:txBody>
      </p:sp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86835" y="1646238"/>
            <a:ext cx="11101917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740E25F-F6A3-4299-A8EC-E90EDF80E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470652"/>
            <a:ext cx="759885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83B3FEA-527F-40BC-B929-783F4514F1CF}" type="slidenum">
              <a:rPr lang="en-US" smtClean="0"/>
              <a:pPr/>
              <a:t>‹#›</a:t>
            </a:fld>
            <a:r>
              <a:rPr lang="en-US"/>
              <a:t>/</a:t>
            </a:r>
            <a:r>
              <a:rPr lang="en-US" altLang="zh-CN"/>
              <a:t>35</a:t>
            </a:r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E77456D7-0EC2-40A0-9B7E-4B679F2BD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84" y="6470652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 sz="1600" i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1E63F218-F554-4E6D-98CE-07FF01947138}" type="datetime1">
              <a:rPr lang="en-US" altLang="zh-CN" smtClean="0"/>
              <a:t>9/28/2025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5" r:id="rId11"/>
  </p:sldLayoutIdLst>
  <p:hf hdr="0" ft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66" indent="-346066" algn="l" defTabSz="457189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14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10" indent="-182558" algn="l" defTabSz="457189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05" indent="-182558" algn="l" defTabSz="457189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899" indent="-182558" algn="l" defTabSz="457189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57" indent="-182558" algn="l" defTabSz="457189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83" y="6356351"/>
            <a:ext cx="274347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998" y="6356351"/>
            <a:ext cx="411520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448" y="6356351"/>
            <a:ext cx="274347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718C00A-8520-A544-B0DB-4EE8F2F3492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62890" y="220345"/>
            <a:ext cx="1715770" cy="523875"/>
            <a:chOff x="2176" y="3088"/>
            <a:chExt cx="14852" cy="4540"/>
          </a:xfrm>
        </p:grpSpPr>
        <p:pic>
          <p:nvPicPr>
            <p:cNvPr id="12" name="图片 11" descr="WechatIMG45">
              <a:extLst>
                <a:ext uri="{FF2B5EF4-FFF2-40B4-BE49-F238E27FC236}">
                  <a16:creationId xmlns:a16="http://schemas.microsoft.com/office/drawing/2014/main" id="{F15A86FC-80F9-4A43-973A-D25B575857A3}"/>
                </a:ext>
              </a:extLst>
            </p:cNvPr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76" y="3088"/>
              <a:ext cx="3303" cy="4540"/>
            </a:xfrm>
            <a:prstGeom prst="rect">
              <a:avLst/>
            </a:prstGeom>
          </p:spPr>
        </p:pic>
        <p:pic>
          <p:nvPicPr>
            <p:cNvPr id="13" name="图片 12" descr="思坦科技LOGO20210304-02">
              <a:extLst>
                <a:ext uri="{FF2B5EF4-FFF2-40B4-BE49-F238E27FC236}">
                  <a16:creationId xmlns:a16="http://schemas.microsoft.com/office/drawing/2014/main" id="{48E4B705-8574-7D4A-AB8B-F2DCEC03BBF9}"/>
                </a:ext>
              </a:extLst>
            </p:cNvPr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9" cstate="print">
              <a:grayscl/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26" y="3191"/>
              <a:ext cx="10803" cy="433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10855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0">
        <p14:switch dir="r"/>
      </p:transition>
    </mc:Choice>
    <mc:Fallback xmlns="">
      <p:transition spd="slow" advTm="0">
        <p:fade/>
      </p:transition>
    </mc:Fallback>
  </mc:AlternateContent>
  <p:hf hdr="0" ftr="0" dt="0"/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ct val="267000"/>
        </a:spcBef>
        <a:buFont typeface="Arial" panose="020B060402020209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BC659-690D-4EA5-BD35-B533A32EF6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32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486834" y="134939"/>
            <a:ext cx="1110191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3"/>
          <p:cNvSpPr>
            <a:spLocks noChangeArrowheads="1"/>
          </p:cNvSpPr>
          <p:nvPr/>
        </p:nvSpPr>
        <p:spPr bwMode="auto">
          <a:xfrm rot="-5400000">
            <a:off x="12884416" y="5910799"/>
            <a:ext cx="17097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>
                <a:solidFill>
                  <a:srgbClr val="7F7F7F"/>
                </a:solidFill>
              </a:rPr>
              <a:t>12-CRS-0106 REVISED 8 FEB 2013</a:t>
            </a:r>
          </a:p>
        </p:txBody>
      </p:sp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86834" y="1646238"/>
            <a:ext cx="11101917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749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18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33.jpe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jpe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high5semi@gmail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jpeg"/><Relationship Id="rId5" Type="http://schemas.openxmlformats.org/officeDocument/2006/relationships/image" Target="../media/image13.png"/><Relationship Id="rId4" Type="http://schemas.openxmlformats.org/officeDocument/2006/relationships/hyperlink" Target="https://high5semi.github.i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27207"/>
            <a:ext cx="12192000" cy="1921933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>
                <a:latin typeface="微软雅黑"/>
                <a:ea typeface="微软雅黑"/>
                <a:cs typeface="Arial"/>
              </a:rPr>
              <a:t>光、毫米波通信集成电路与初创企业</a:t>
            </a:r>
            <a:endParaRPr lang="zh-CN" altLang="en-US" sz="4000" spc="200">
              <a:latin typeface="微软雅黑"/>
              <a:ea typeface="微软雅黑"/>
              <a:cs typeface="Arial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43BBDB9-C5F4-56F1-AE8A-BCB6B34AC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26" y="111732"/>
            <a:ext cx="1219857" cy="12712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2086C3-9F33-89DC-7E2D-0B77A8AFB7C3}"/>
              </a:ext>
            </a:extLst>
          </p:cNvPr>
          <p:cNvSpPr txBox="1"/>
          <p:nvPr/>
        </p:nvSpPr>
        <p:spPr>
          <a:xfrm>
            <a:off x="407704" y="3564536"/>
            <a:ext cx="11376591" cy="16890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1218955">
              <a:lnSpc>
                <a:spcPct val="150000"/>
              </a:lnSpc>
            </a:pPr>
            <a:r>
              <a:rPr lang="en-US" altLang="zh-TW" sz="2400" b="1" dirty="0">
                <a:solidFill>
                  <a:srgbClr val="FFFF00"/>
                </a:solidFill>
                <a:latin typeface="微软雅黑"/>
                <a:ea typeface="微软雅黑"/>
                <a:cs typeface="Arial"/>
              </a:rPr>
              <a:t>Prof. C. Patrick Yue </a:t>
            </a:r>
            <a:r>
              <a:rPr lang="zh-CN" altLang="en-US" sz="2400" b="1">
                <a:solidFill>
                  <a:srgbClr val="FFFF00"/>
                </a:solidFill>
                <a:latin typeface="微软雅黑"/>
                <a:ea typeface="微软雅黑"/>
                <a:cs typeface="Arial"/>
              </a:rPr>
              <a:t>俞捷, 香港科技大学</a:t>
            </a:r>
            <a:endParaRPr lang="en-US" altLang="zh-CN" sz="2400" b="1">
              <a:solidFill>
                <a:srgbClr val="FFFF00"/>
              </a:solidFill>
              <a:latin typeface="微软雅黑"/>
              <a:ea typeface="微软雅黑"/>
              <a:cs typeface="Arial"/>
            </a:endParaRPr>
          </a:p>
          <a:p>
            <a:pPr algn="ctr" defTabSz="1218955">
              <a:lnSpc>
                <a:spcPct val="150000"/>
              </a:lnSpc>
            </a:pPr>
            <a:r>
              <a:rPr lang="zh-CN" altLang="en-US" sz="2400" b="1">
                <a:solidFill>
                  <a:srgbClr val="FFFF00"/>
                </a:solidFill>
                <a:latin typeface="微软雅黑"/>
                <a:ea typeface="微软雅黑"/>
                <a:cs typeface="Arial"/>
              </a:rPr>
              <a:t>首届</a:t>
            </a:r>
            <a:r>
              <a:rPr lang="zh-CN" sz="2400" b="1">
                <a:solidFill>
                  <a:srgbClr val="FFFF00"/>
                </a:solidFill>
                <a:latin typeface="微软雅黑"/>
                <a:ea typeface="微软雅黑"/>
                <a:cs typeface="Arial"/>
              </a:rPr>
              <a:t>“湘智兴湘”大会</a:t>
            </a:r>
            <a:r>
              <a:rPr lang="zh-CN" altLang="en-US" sz="2400" b="1">
                <a:solidFill>
                  <a:srgbClr val="FFFF00"/>
                </a:solidFill>
                <a:latin typeface="微软雅黑"/>
                <a:ea typeface="微软雅黑"/>
                <a:cs typeface="Arial"/>
              </a:rPr>
              <a:t> </a:t>
            </a:r>
            <a:r>
              <a:rPr lang="zh-CN" sz="2400" b="1">
                <a:solidFill>
                  <a:srgbClr val="FFFF00"/>
                </a:solidFill>
                <a:latin typeface="Microsoft YaHei"/>
                <a:ea typeface="Microsoft YaHei"/>
                <a:cs typeface="Arial"/>
              </a:rPr>
              <a:t>— </a:t>
            </a:r>
            <a:r>
              <a:rPr lang="zh-CN" altLang="en-US" sz="2400" b="1">
                <a:solidFill>
                  <a:srgbClr val="FFFF00"/>
                </a:solidFill>
                <a:latin typeface="微软雅黑"/>
                <a:ea typeface="微软雅黑"/>
                <a:cs typeface="Arial"/>
              </a:rPr>
              <a:t>湖南 长沙</a:t>
            </a:r>
            <a:endParaRPr lang="zh-CN" altLang="en-US" sz="2400" b="1">
              <a:solidFill>
                <a:srgbClr val="5C5C5C"/>
              </a:solidFill>
              <a:latin typeface="微软雅黑"/>
              <a:ea typeface="微软雅黑"/>
              <a:cs typeface="Arial"/>
            </a:endParaRPr>
          </a:p>
          <a:p>
            <a:pPr algn="ctr" defTabSz="1218955">
              <a:lnSpc>
                <a:spcPct val="150000"/>
              </a:lnSpc>
            </a:pPr>
            <a:r>
              <a:rPr lang="en-US" altLang="zh-CN" sz="2400" b="1" dirty="0">
                <a:solidFill>
                  <a:srgbClr val="FFFF00"/>
                </a:solidFill>
                <a:latin typeface="微软雅黑"/>
                <a:ea typeface="微软雅黑"/>
                <a:cs typeface="Arial"/>
              </a:rPr>
              <a:t>2025-09-19</a:t>
            </a:r>
            <a:endParaRPr lang="zh-CN" altLang="en-US" sz="2400" b="1" dirty="0">
              <a:latin typeface="微软雅黑"/>
              <a:ea typeface="微软雅黑"/>
              <a:cs typeface="Arial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6B04E37-38D7-4CA2-5A39-77EB647F046D}"/>
              </a:ext>
            </a:extLst>
          </p:cNvPr>
          <p:cNvSpPr txBox="1"/>
          <p:nvPr/>
        </p:nvSpPr>
        <p:spPr>
          <a:xfrm>
            <a:off x="6352823" y="5667919"/>
            <a:ext cx="5239588" cy="8248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Hi5 Semiconductor</a:t>
            </a:r>
          </a:p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400" b="1">
                <a:solidFill>
                  <a:srgbClr val="000000"/>
                </a:solidFill>
                <a:latin typeface="Calibri"/>
                <a:ea typeface="ＭＳ Ｐゴシック" charset="0"/>
              </a:rPr>
              <a:t>High5 Semiconductor (Hong Kong) Limited</a:t>
            </a:r>
          </a:p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高武半導體</a:t>
            </a: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</a:t>
            </a:r>
            <a:r>
              <a:rPr lang="en-US" altLang="zh-CN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有限公司</a:t>
            </a:r>
            <a:endParaRPr lang="en-US" altLang="zh-CN" sz="1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29D1158-A72A-93A1-A00E-DE84DA351B15}"/>
              </a:ext>
            </a:extLst>
          </p:cNvPr>
          <p:cNvSpPr txBox="1">
            <a:spLocks/>
          </p:cNvSpPr>
          <p:nvPr/>
        </p:nvSpPr>
        <p:spPr bwMode="auto">
          <a:xfrm>
            <a:off x="599589" y="5667919"/>
            <a:ext cx="5839181" cy="91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Integrated Circuit Design Center, Optical</a:t>
            </a:r>
            <a:r>
              <a:rPr lang="en-US" altLang="zh-CN" sz="1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 Wireless Lab</a:t>
            </a:r>
            <a:endParaRPr lang="en-US" altLang="zh-CN" sz="1400" b="1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400" b="1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Department of Electronic and Computer Engineering</a:t>
            </a:r>
          </a:p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400" b="1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The Hong Kong University of Science and Technology (HKUST)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9E7684-91FE-4B37-5361-EF619617DC9B}"/>
              </a:ext>
            </a:extLst>
          </p:cNvPr>
          <p:cNvSpPr txBox="1"/>
          <p:nvPr/>
        </p:nvSpPr>
        <p:spPr>
          <a:xfrm>
            <a:off x="5121325" y="161640"/>
            <a:ext cx="5550569" cy="114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955">
              <a:lnSpc>
                <a:spcPct val="150000"/>
              </a:lnSpc>
            </a:pPr>
            <a:r>
              <a:rPr lang="en-US" altLang="zh-CN" sz="2400" b="1">
                <a:solidFill>
                  <a:srgbClr val="0F4499"/>
                </a:solidFill>
                <a:latin typeface="Arial"/>
                <a:cs typeface="Arial"/>
              </a:rPr>
              <a:t>High5 Semiconductor (HK) Limited</a:t>
            </a:r>
            <a:br>
              <a:rPr lang="en-US" altLang="zh-CN" sz="2400" b="1">
                <a:solidFill>
                  <a:srgbClr val="0F44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2400" b="1" spc="133">
                <a:solidFill>
                  <a:srgbClr val="0F4499"/>
                </a:solidFill>
                <a:latin typeface="Arial"/>
                <a:cs typeface="Arial"/>
              </a:rPr>
              <a:t>高武半導體</a:t>
            </a:r>
            <a:r>
              <a:rPr lang="en-US" altLang="zh-CN" sz="2400" b="1" spc="133">
                <a:solidFill>
                  <a:srgbClr val="0F4499"/>
                </a:solidFill>
                <a:latin typeface="Arial"/>
                <a:cs typeface="Arial"/>
              </a:rPr>
              <a:t>(</a:t>
            </a:r>
            <a:r>
              <a:rPr lang="zh-CN" altLang="en-US" sz="2400" b="1" spc="133">
                <a:solidFill>
                  <a:srgbClr val="0F4499"/>
                </a:solidFill>
                <a:latin typeface="Arial"/>
                <a:cs typeface="Arial"/>
              </a:rPr>
              <a:t>香港</a:t>
            </a:r>
            <a:r>
              <a:rPr lang="en-US" altLang="zh-CN" sz="2400" b="1" spc="133">
                <a:solidFill>
                  <a:srgbClr val="0F4499"/>
                </a:solidFill>
                <a:latin typeface="Arial"/>
                <a:cs typeface="Arial"/>
              </a:rPr>
              <a:t>)</a:t>
            </a:r>
            <a:r>
              <a:rPr lang="zh-CN" altLang="en-US" sz="2400" b="1" spc="133">
                <a:solidFill>
                  <a:srgbClr val="0F4499"/>
                </a:solidFill>
                <a:latin typeface="Arial"/>
                <a:cs typeface="Arial"/>
              </a:rPr>
              <a:t>有限公司 </a:t>
            </a:r>
            <a:endParaRPr lang="zh-CN" altLang="en-US" sz="2400" spc="133">
              <a:solidFill>
                <a:srgbClr val="0F44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09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E59D2-BB33-C276-D371-7554A9374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B556F4-FC3A-0967-E49E-9C429267F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134939"/>
            <a:ext cx="11519428" cy="1076325"/>
          </a:xfrm>
        </p:spPr>
        <p:txBody>
          <a:bodyPr/>
          <a:lstStyle/>
          <a:p>
            <a:pPr lvl="1" defTabSz="9144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6G</a:t>
            </a:r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衛星通信</a:t>
            </a:r>
            <a:r>
              <a:rPr lang="zh-TW" altLang="en-US" spc="100">
                <a:latin typeface="微软雅黑" panose="020B0503020204020204" pitchFamily="34" charset="-122"/>
                <a:ea typeface="微软雅黑" panose="020B0503020204020204" pitchFamily="34" charset="-122"/>
              </a:rPr>
              <a:t>市場機遇</a:t>
            </a:r>
            <a:endParaRPr lang="en-US" altLang="zh-CN" sz="32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BA8574F-5EC5-E4E4-22A9-AB79035A9F8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2115" y="6561560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smtClean="0"/>
              <a:pPr algn="r"/>
              <a:t>10</a:t>
            </a:fld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4EB187-B0A0-5457-6660-8957A3B880D9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5984" y="6526774"/>
            <a:ext cx="2190749" cy="365125"/>
          </a:xfrm>
        </p:spPr>
        <p:txBody>
          <a:bodyPr/>
          <a:lstStyle/>
          <a:p>
            <a:fld id="{672922CC-A258-4864-A357-C8FE6A4B8651}" type="datetime1">
              <a:rPr lang="en-US" altLang="zh-CN" smtClean="0"/>
              <a:t>9/28/2025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AF6E9C4-2DC2-82FE-51E1-BF867F9AA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46" y="1794264"/>
            <a:ext cx="5619328" cy="405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zh-TW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6G</a:t>
            </a:r>
            <a:r>
              <a:rPr lang="zh-TW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及未來衛星通信的全球競賽：</a:t>
            </a:r>
          </a:p>
          <a:p>
            <a:pPr marR="0" lvl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zh-TW" altLang="en-US" sz="24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有限的頻譜資源與傳輸容量</a:t>
            </a:r>
            <a:endParaRPr lang="en-US" altLang="zh-TW" sz="2400" b="1" u="sng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zh-CN" sz="800" b="1" i="0" u="sng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LEO capacity limit</a:t>
            </a:r>
            <a:r>
              <a:rPr lang="en-US" altLang="zh-CN" sz="2200" b="1">
                <a:latin typeface="Arial" panose="020B0604020202020204" pitchFamily="34" charset="0"/>
              </a:rPr>
              <a:t>:</a:t>
            </a:r>
            <a:r>
              <a:rPr lang="zh-CN" altLang="en-US" sz="2200" b="1">
                <a:latin typeface="Arial" panose="020B0604020202020204" pitchFamily="34" charset="0"/>
              </a:rPr>
              <a:t> </a:t>
            </a:r>
            <a:r>
              <a:rPr lang="en-US" altLang="zh-CN" sz="2200" b="1">
                <a:latin typeface="Arial" panose="020B0604020202020204" pitchFamily="34" charset="0"/>
              </a:rPr>
              <a:t>&lt; </a:t>
            </a:r>
            <a:r>
              <a:rPr kumimoji="0" lang="zh-CN" altLang="zh-CN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kumimoji="0" lang="en-US" altLang="zh-CN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kumimoji="0" lang="zh-CN" altLang="zh-CN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kumimoji="0" lang="zh-CN" altLang="zh-CN" sz="22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zh-CN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China's opportunity</a:t>
            </a:r>
            <a:r>
              <a:rPr kumimoji="0" lang="en-US" altLang="zh-CN" sz="22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Must develop a </a:t>
            </a:r>
            <a:r>
              <a:rPr kumimoji="0" lang="en-US" altLang="zh-CN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Starlink-level solution </a:t>
            </a:r>
            <a:r>
              <a:rPr kumimoji="0" lang="en-US" altLang="zh-CN" sz="22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ensure global competitiveness in satellite internet</a:t>
            </a:r>
          </a:p>
          <a:p>
            <a:pPr marL="285750" marR="0" lvl="0" indent="-28575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ITU rules</a:t>
            </a:r>
            <a:r>
              <a:rPr kumimoji="0" lang="zh-CN" altLang="zh-CN" sz="22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: </a:t>
            </a:r>
            <a:r>
              <a:rPr kumimoji="0" lang="zh-CN" altLang="zh-CN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"</a:t>
            </a:r>
            <a:r>
              <a:rPr lang="zh-CN" altLang="zh-CN" sz="2200" b="1">
                <a:latin typeface="Arial" panose="020B0604020202020204" pitchFamily="34" charset="0"/>
                <a:cs typeface="Arial" panose="020B0604020202020204" pitchFamily="34" charset="0"/>
              </a:rPr>
              <a:t>First come, first served</a:t>
            </a:r>
            <a:r>
              <a:rPr kumimoji="0" lang="zh-CN" altLang="zh-CN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"</a:t>
            </a:r>
            <a:r>
              <a:rPr kumimoji="0" lang="zh-CN" altLang="zh-CN" sz="22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rPr>
              <a:t>, escalating the race </a:t>
            </a:r>
            <a:endParaRPr kumimoji="0" lang="en-US" altLang="zh-CN" sz="22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3" name="页脚占位符 3">
            <a:extLst>
              <a:ext uri="{FF2B5EF4-FFF2-40B4-BE49-F238E27FC236}">
                <a16:creationId xmlns:a16="http://schemas.microsoft.com/office/drawing/2014/main" id="{207AFCFC-92BA-368A-AD2D-8A8D7274F81E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AE5579-4AFF-51AB-7D2D-9145E831C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36" y="2819619"/>
            <a:ext cx="6136427" cy="3394762"/>
          </a:xfrm>
          <a:prstGeom prst="rect">
            <a:avLst/>
          </a:prstGeom>
        </p:spPr>
      </p:pic>
      <p:pic>
        <p:nvPicPr>
          <p:cNvPr id="9" name="Picture 4" descr="Starlink Round Dish Teardown, Starlink Round Dish Teardown: step 1, image 1 of 1">
            <a:extLst>
              <a:ext uri="{FF2B5EF4-FFF2-40B4-BE49-F238E27FC236}">
                <a16:creationId xmlns:a16="http://schemas.microsoft.com/office/drawing/2014/main" id="{46F82CEC-22EB-15F6-B553-3337B116D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7282" y="1547253"/>
            <a:ext cx="2379789" cy="129630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D403C545-E9C6-2CB8-69DE-CB2FBD437C92}"/>
              </a:ext>
            </a:extLst>
          </p:cNvPr>
          <p:cNvCxnSpPr>
            <a:cxnSpLocks/>
          </p:cNvCxnSpPr>
          <p:nvPr/>
        </p:nvCxnSpPr>
        <p:spPr>
          <a:xfrm flipH="1" flipV="1">
            <a:off x="9117071" y="2843562"/>
            <a:ext cx="231994" cy="1859067"/>
          </a:xfrm>
          <a:prstGeom prst="line">
            <a:avLst/>
          </a:prstGeom>
          <a:ln w="38100">
            <a:prstDash val="sysDash"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圆角矩形 5">
            <a:extLst>
              <a:ext uri="{FF2B5EF4-FFF2-40B4-BE49-F238E27FC236}">
                <a16:creationId xmlns:a16="http://schemas.microsoft.com/office/drawing/2014/main" id="{A24476E8-3347-0F1C-C0FA-91E6765FD46E}"/>
              </a:ext>
            </a:extLst>
          </p:cNvPr>
          <p:cNvSpPr/>
          <p:nvPr/>
        </p:nvSpPr>
        <p:spPr>
          <a:xfrm>
            <a:off x="9349065" y="1536294"/>
            <a:ext cx="2425203" cy="127135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million customers in 2025 for revenue US</a:t>
            </a:r>
            <a:r>
              <a:rPr lang="en-US" altLang="zh-CN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</a:t>
            </a:r>
            <a:r>
              <a:rPr lang="en-US" altLang="zh-CN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CN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2296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F0669E-CD02-CCAE-2416-ABAE7C7B6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 altLang="zh-TW" spc="100">
                <a:latin typeface="微软雅黑" panose="020B0503020204020204" pitchFamily="34" charset="-122"/>
                <a:ea typeface="微软雅黑" panose="020B0503020204020204" pitchFamily="34" charset="-122"/>
              </a:rPr>
              <a:t>6G</a:t>
            </a:r>
            <a:r>
              <a:rPr lang="zh-TW" altLang="en-US" spc="100">
                <a:latin typeface="微软雅黑" panose="020B0503020204020204" pitchFamily="34" charset="-122"/>
                <a:ea typeface="微软雅黑" panose="020B0503020204020204" pitchFamily="34" charset="-122"/>
              </a:rPr>
              <a:t>衛星通信產品挑戰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CA3566-E592-EF0C-2977-6A79136F802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2115" y="6540498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11</a:t>
            </a:fld>
            <a:endParaRPr lang="en-US" altLang="zh-CN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86D7ED-3A24-1441-F7D8-755AD3245BD0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5984" y="6580705"/>
            <a:ext cx="2190749" cy="365125"/>
          </a:xfrm>
        </p:spPr>
        <p:txBody>
          <a:bodyPr/>
          <a:lstStyle/>
          <a:p>
            <a:fld id="{672922CC-A258-4864-A357-C8FE6A4B8651}" type="datetime1">
              <a:rPr lang="en-US" altLang="zh-CN" smtClean="0"/>
              <a:t>9/28/2025</a:t>
            </a:fld>
            <a:endParaRPr lang="en-US"/>
          </a:p>
        </p:txBody>
      </p:sp>
      <p:sp>
        <p:nvSpPr>
          <p:cNvPr id="35" name="页脚占位符 3">
            <a:extLst>
              <a:ext uri="{FF2B5EF4-FFF2-40B4-BE49-F238E27FC236}">
                <a16:creationId xmlns:a16="http://schemas.microsoft.com/office/drawing/2014/main" id="{A3F7327F-C1B8-436F-BEE5-15644310F5BB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728AB69-73D5-9155-36C8-E7179209B9AF}"/>
              </a:ext>
            </a:extLst>
          </p:cNvPr>
          <p:cNvSpPr txBox="1"/>
          <p:nvPr/>
        </p:nvSpPr>
        <p:spPr>
          <a:xfrm>
            <a:off x="224654" y="4884213"/>
            <a:ext cx="5985562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Long-distance inter-satellite communication requires </a:t>
            </a:r>
            <a:r>
              <a:rPr lang="en-HK" altLang="zh-CN" sz="1800" b="1"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high-end eco-semiconductors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High-integration CMOS circuit array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High-energy-efficiency </a:t>
            </a:r>
            <a:r>
              <a:rPr lang="en-US" altLang="zh-CN" b="1" err="1"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altLang="zh-CN" b="1"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amplifiers </a:t>
            </a:r>
            <a:endParaRPr lang="en-US" altLang="zh-CN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007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 chiplet packaging technology</a:t>
            </a:r>
            <a:endParaRPr lang="en-HK" altLang="zh-CN" b="1">
              <a:solidFill>
                <a:srgbClr val="0074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zh-CN" altLang="en-US" sz="1800" b="1">
              <a:solidFill>
                <a:srgbClr val="0074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31" descr="图形用户界面&#10;&#10;描述已自动生成">
            <a:extLst>
              <a:ext uri="{FF2B5EF4-FFF2-40B4-BE49-F238E27FC236}">
                <a16:creationId xmlns:a16="http://schemas.microsoft.com/office/drawing/2014/main" id="{CC97D45D-D072-D052-E193-8BEA3A555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540" y="1451927"/>
            <a:ext cx="3079598" cy="17784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6FC290-5184-467C-CA60-90DBC555B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5" y="2945146"/>
            <a:ext cx="4425097" cy="264763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37F1A23C-F68F-5430-541A-8732BED500E5}"/>
              </a:ext>
            </a:extLst>
          </p:cNvPr>
          <p:cNvSpPr/>
          <p:nvPr/>
        </p:nvSpPr>
        <p:spPr>
          <a:xfrm>
            <a:off x="6940735" y="3543663"/>
            <a:ext cx="1283403" cy="2140021"/>
          </a:xfrm>
          <a:prstGeom prst="ellipse">
            <a:avLst/>
          </a:prstGeom>
          <a:solidFill>
            <a:srgbClr val="000000">
              <a:alpha val="2902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CA738FE-0A87-85EF-3969-230EF30EF747}"/>
              </a:ext>
            </a:extLst>
          </p:cNvPr>
          <p:cNvCxnSpPr/>
          <p:nvPr/>
        </p:nvCxnSpPr>
        <p:spPr>
          <a:xfrm flipH="1" flipV="1">
            <a:off x="6853918" y="3230422"/>
            <a:ext cx="377392" cy="4859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组合 21">
            <a:extLst>
              <a:ext uri="{FF2B5EF4-FFF2-40B4-BE49-F238E27FC236}">
                <a16:creationId xmlns:a16="http://schemas.microsoft.com/office/drawing/2014/main" id="{A9576D06-37DE-CAE6-1872-67982C02B2F0}"/>
              </a:ext>
            </a:extLst>
          </p:cNvPr>
          <p:cNvGrpSpPr/>
          <p:nvPr/>
        </p:nvGrpSpPr>
        <p:grpSpPr>
          <a:xfrm>
            <a:off x="8329933" y="1499598"/>
            <a:ext cx="3719695" cy="1704925"/>
            <a:chOff x="7707141" y="2072011"/>
            <a:chExt cx="3670453" cy="1621603"/>
          </a:xfrm>
        </p:grpSpPr>
        <p:pic>
          <p:nvPicPr>
            <p:cNvPr id="30" name="图片 6">
              <a:extLst>
                <a:ext uri="{FF2B5EF4-FFF2-40B4-BE49-F238E27FC236}">
                  <a16:creationId xmlns:a16="http://schemas.microsoft.com/office/drawing/2014/main" id="{CB3BEB0C-6C04-69EC-7841-EB8FA55FA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2467" y="2078308"/>
              <a:ext cx="1975127" cy="1615306"/>
            </a:xfrm>
            <a:prstGeom prst="rect">
              <a:avLst/>
            </a:prstGeom>
          </p:spPr>
        </p:pic>
        <p:pic>
          <p:nvPicPr>
            <p:cNvPr id="31" name="图片 20">
              <a:extLst>
                <a:ext uri="{FF2B5EF4-FFF2-40B4-BE49-F238E27FC236}">
                  <a16:creationId xmlns:a16="http://schemas.microsoft.com/office/drawing/2014/main" id="{79433C3E-28FA-D11D-E26A-A81754383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141" y="2072011"/>
              <a:ext cx="1639894" cy="1619871"/>
            </a:xfrm>
            <a:prstGeom prst="rect">
              <a:avLst/>
            </a:prstGeom>
          </p:spPr>
        </p:pic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EFA1A0-3DE5-2DAB-1D11-2745310668E9}"/>
              </a:ext>
            </a:extLst>
          </p:cNvPr>
          <p:cNvCxnSpPr>
            <a:cxnSpLocks/>
          </p:cNvCxnSpPr>
          <p:nvPr/>
        </p:nvCxnSpPr>
        <p:spPr>
          <a:xfrm flipV="1">
            <a:off x="7874911" y="3224976"/>
            <a:ext cx="666414" cy="7381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文本框 10">
            <a:extLst>
              <a:ext uri="{FF2B5EF4-FFF2-40B4-BE49-F238E27FC236}">
                <a16:creationId xmlns:a16="http://schemas.microsoft.com/office/drawing/2014/main" id="{59C28DEA-E23B-B6BB-CE83-001D47F564A3}"/>
              </a:ext>
            </a:extLst>
          </p:cNvPr>
          <p:cNvSpPr txBox="1"/>
          <p:nvPr/>
        </p:nvSpPr>
        <p:spPr>
          <a:xfrm>
            <a:off x="5144540" y="3246726"/>
            <a:ext cx="1887821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CMOS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phased array circuits: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10~20x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power enhancement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12">
            <a:extLst>
              <a:ext uri="{FF2B5EF4-FFF2-40B4-BE49-F238E27FC236}">
                <a16:creationId xmlns:a16="http://schemas.microsoft.com/office/drawing/2014/main" id="{C3AA111D-65B1-A8E5-F3DC-792E54DC2932}"/>
              </a:ext>
            </a:extLst>
          </p:cNvPr>
          <p:cNvSpPr txBox="1"/>
          <p:nvPr/>
        </p:nvSpPr>
        <p:spPr>
          <a:xfrm>
            <a:off x="9547110" y="4913741"/>
            <a:ext cx="25994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technology: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10~50x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power boost with high-voltage operation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14">
            <a:extLst>
              <a:ext uri="{FF2B5EF4-FFF2-40B4-BE49-F238E27FC236}">
                <a16:creationId xmlns:a16="http://schemas.microsoft.com/office/drawing/2014/main" id="{5257A638-AEA0-BFA9-53DA-FF72F4BF0512}"/>
              </a:ext>
            </a:extLst>
          </p:cNvPr>
          <p:cNvSpPr txBox="1"/>
          <p:nvPr/>
        </p:nvSpPr>
        <p:spPr>
          <a:xfrm>
            <a:off x="6159878" y="5815723"/>
            <a:ext cx="588975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1,000x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Power Increase! </a:t>
            </a:r>
          </a:p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Unprecedent Performance in Integration/Power/Efficiency/Cost!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 descr="A screenshot of a video&#10;&#10;Description automatically generated">
            <a:extLst>
              <a:ext uri="{FF2B5EF4-FFF2-40B4-BE49-F238E27FC236}">
                <a16:creationId xmlns:a16="http://schemas.microsoft.com/office/drawing/2014/main" id="{E7C0EA64-51E6-9673-5D31-06AFD9EF04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137" y="1973801"/>
            <a:ext cx="1974877" cy="1701927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7AA7A962-049A-B4A2-5EBE-DAC035F9ED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562" y="3786249"/>
            <a:ext cx="1957963" cy="1077218"/>
          </a:xfrm>
          <a:prstGeom prst="rect">
            <a:avLst/>
          </a:prstGeom>
        </p:spPr>
      </p:pic>
      <p:cxnSp>
        <p:nvCxnSpPr>
          <p:cNvPr id="20" name="Straight Connector 20">
            <a:extLst>
              <a:ext uri="{FF2B5EF4-FFF2-40B4-BE49-F238E27FC236}">
                <a16:creationId xmlns:a16="http://schemas.microsoft.com/office/drawing/2014/main" id="{A4ADAE8C-9785-CF12-9BC0-5BF4F90337E3}"/>
              </a:ext>
            </a:extLst>
          </p:cNvPr>
          <p:cNvCxnSpPr>
            <a:cxnSpLocks/>
          </p:cNvCxnSpPr>
          <p:nvPr/>
        </p:nvCxnSpPr>
        <p:spPr>
          <a:xfrm flipH="1">
            <a:off x="527137" y="3053598"/>
            <a:ext cx="322818" cy="7326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0">
            <a:extLst>
              <a:ext uri="{FF2B5EF4-FFF2-40B4-BE49-F238E27FC236}">
                <a16:creationId xmlns:a16="http://schemas.microsoft.com/office/drawing/2014/main" id="{2E96E376-9F1F-DFC4-7CCC-20D62991C975}"/>
              </a:ext>
            </a:extLst>
          </p:cNvPr>
          <p:cNvCxnSpPr>
            <a:cxnSpLocks/>
          </p:cNvCxnSpPr>
          <p:nvPr/>
        </p:nvCxnSpPr>
        <p:spPr>
          <a:xfrm>
            <a:off x="2189952" y="3053598"/>
            <a:ext cx="300573" cy="7326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3">
            <a:extLst>
              <a:ext uri="{FF2B5EF4-FFF2-40B4-BE49-F238E27FC236}">
                <a16:creationId xmlns:a16="http://schemas.microsoft.com/office/drawing/2014/main" id="{FD56C188-BA84-B9BE-C086-87054715BCB7}"/>
              </a:ext>
            </a:extLst>
          </p:cNvPr>
          <p:cNvGrpSpPr/>
          <p:nvPr/>
        </p:nvGrpSpPr>
        <p:grpSpPr>
          <a:xfrm>
            <a:off x="2506995" y="2043573"/>
            <a:ext cx="2792220" cy="2952480"/>
            <a:chOff x="334115" y="1374434"/>
            <a:chExt cx="2792220" cy="2952480"/>
          </a:xfrm>
        </p:grpSpPr>
        <p:sp>
          <p:nvSpPr>
            <p:cNvPr id="7" name="文本框 4">
              <a:extLst>
                <a:ext uri="{FF2B5EF4-FFF2-40B4-BE49-F238E27FC236}">
                  <a16:creationId xmlns:a16="http://schemas.microsoft.com/office/drawing/2014/main" id="{BF8B95EF-8953-8526-6D6A-C8C96D51466F}"/>
                </a:ext>
              </a:extLst>
            </p:cNvPr>
            <p:cNvSpPr txBox="1"/>
            <p:nvPr/>
          </p:nvSpPr>
          <p:spPr>
            <a:xfrm>
              <a:off x="334115" y="2796495"/>
              <a:ext cx="2792220" cy="1530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zh-CN" sz="1600" b="0" i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Mechanical satellite tracking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zh-CN" sz="1600" b="0" i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Electrical and digital beamforming</a:t>
              </a: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zh-CN" sz="1600" b="0" i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Combining individual PAs and LNAs for gain enhancement</a:t>
              </a:r>
            </a:p>
            <a:p>
              <a:pPr marL="171450" indent="-171450" defTabSz="685800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lang="zh-CN" altLang="en-US" sz="100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Calibri" panose="020F0502020204030204" pitchFamily="34" charset="0"/>
                <a:sym typeface="+mn-ea"/>
              </a:endParaRPr>
            </a:p>
          </p:txBody>
        </p:sp>
        <p:pic>
          <p:nvPicPr>
            <p:cNvPr id="10" name="Picture 4" descr="Starlink Round Dish Teardown, Starlink Round Dish Teardown: step 1, image 1 of 1">
              <a:extLst>
                <a:ext uri="{FF2B5EF4-FFF2-40B4-BE49-F238E27FC236}">
                  <a16:creationId xmlns:a16="http://schemas.microsoft.com/office/drawing/2014/main" id="{6601B672-9F2F-9C19-7463-480F31C60F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9113" y="1374434"/>
              <a:ext cx="2379789" cy="129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E5CF6153-A561-DC1B-914C-24EFFC7B10A3}"/>
              </a:ext>
            </a:extLst>
          </p:cNvPr>
          <p:cNvSpPr/>
          <p:nvPr/>
        </p:nvSpPr>
        <p:spPr>
          <a:xfrm>
            <a:off x="224654" y="1430589"/>
            <a:ext cx="4814089" cy="4961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當前市場領導者 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: </a:t>
            </a:r>
            <a:r>
              <a:rPr lang="en-US" altLang="zh-CN" b="1" err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StarLink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rPr>
              <a:t> Satcom</a:t>
            </a:r>
            <a:endParaRPr lang="zh-CN" altLang="en-US" sz="105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44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61162-0744-9846-7A52-FF6255814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BAC5-90FC-43C9-04D6-A4E1235A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内容綱要</a:t>
            </a:r>
            <a:endParaRPr lang="en-HK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7ADED-3965-2FFD-2D03-A4A813070A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7375" y="1585917"/>
            <a:ext cx="6990292" cy="4389120"/>
          </a:xfrm>
        </p:spPr>
        <p:txBody>
          <a:bodyPr/>
          <a:lstStyle/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團隊成員與技術協同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市場機遇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zh-CN" altLang="en-US" sz="2800" b="1" spc="13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技術路綫與目標市場</a:t>
            </a:r>
            <a:endParaRPr lang="en-US" altLang="zh-CN" sz="2800" b="1" spc="13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產品描述與原型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商務拓展</a:t>
            </a:r>
            <a:endParaRPr lang="en-HK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05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A0B7F-6211-DE3F-A6A3-AD6FF2626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EE6771-CF80-458A-1207-7AB376CB5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6933">
              <a:spcBef>
                <a:spcPts val="167"/>
              </a:spcBef>
            </a:pPr>
            <a:r>
              <a:rPr lang="en-HK" altLang="zh-TW" b="1">
                <a:latin typeface="微软雅黑"/>
                <a:ea typeface="微软雅黑"/>
              </a:rPr>
              <a:t>High5 </a:t>
            </a:r>
            <a:r>
              <a:rPr lang="en-HK" altLang="zh-TW" b="1" err="1">
                <a:latin typeface="微软雅黑"/>
                <a:ea typeface="微软雅黑"/>
              </a:rPr>
              <a:t>CMOS+GaN</a:t>
            </a:r>
            <a:r>
              <a:rPr lang="en-HK" altLang="zh-TW" b="1">
                <a:latin typeface="微软雅黑"/>
                <a:ea typeface="微软雅黑"/>
              </a:rPr>
              <a:t> </a:t>
            </a:r>
            <a:r>
              <a:rPr lang="zh-TW" altLang="en-US" b="1">
                <a:latin typeface="微软雅黑"/>
                <a:ea typeface="微软雅黑"/>
              </a:rPr>
              <a:t>無線與光通信技術路線圖概覽</a:t>
            </a:r>
            <a:endParaRPr lang="en-US" altLang="zh-CN" b="1">
              <a:latin typeface="微软雅黑"/>
              <a:ea typeface="微软雅黑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B026B6-73EB-0E2E-2804-881294F4A46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5463" y="6555420"/>
            <a:ext cx="2190749" cy="365125"/>
          </a:xfrm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fld id="{672922CC-A258-4864-A357-C8FE6A4B8651}" type="datetime1">
              <a:rPr lang="en-US" altLang="zh-CN">
                <a:solidFill>
                  <a:prstClr val="white">
                    <a:lumMod val="50000"/>
                  </a:prstClr>
                </a:solidFill>
                <a:ea typeface="ＭＳ Ｐゴシック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</a:pPr>
              <a:t>9/28/2025</a:t>
            </a:fld>
            <a:endParaRPr lang="en-US">
              <a:solidFill>
                <a:prstClr val="white">
                  <a:lumMod val="50000"/>
                </a:prstClr>
              </a:solidFill>
              <a:ea typeface="ＭＳ Ｐゴシック" charset="0"/>
            </a:endParaRPr>
          </a:p>
        </p:txBody>
      </p:sp>
      <p:sp>
        <p:nvSpPr>
          <p:cNvPr id="14" name="页脚占位符 3">
            <a:extLst>
              <a:ext uri="{FF2B5EF4-FFF2-40B4-BE49-F238E27FC236}">
                <a16:creationId xmlns:a16="http://schemas.microsoft.com/office/drawing/2014/main" id="{AE35B45F-EE05-6503-2F58-28FD60FC2786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55"/>
            <a:r>
              <a:rPr lang="en-US" sz="1467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pic>
        <p:nvPicPr>
          <p:cNvPr id="193" name="图片 192">
            <a:extLst>
              <a:ext uri="{FF2B5EF4-FFF2-40B4-BE49-F238E27FC236}">
                <a16:creationId xmlns:a16="http://schemas.microsoft.com/office/drawing/2014/main" id="{20473671-9330-7D3B-1393-E709C2457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5" y="1635562"/>
            <a:ext cx="5286892" cy="4837252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F8F3CFF-7202-1F4C-067C-0125CCDBE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968105"/>
              </p:ext>
            </p:extLst>
          </p:nvPr>
        </p:nvGraphicFramePr>
        <p:xfrm>
          <a:off x="5856514" y="1407620"/>
          <a:ext cx="6025027" cy="5018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837">
                  <a:extLst>
                    <a:ext uri="{9D8B030D-6E8A-4147-A177-3AD203B41FA5}">
                      <a16:colId xmlns:a16="http://schemas.microsoft.com/office/drawing/2014/main" val="349983269"/>
                    </a:ext>
                  </a:extLst>
                </a:gridCol>
                <a:gridCol w="3547190">
                  <a:extLst>
                    <a:ext uri="{9D8B030D-6E8A-4147-A177-3AD203B41FA5}">
                      <a16:colId xmlns:a16="http://schemas.microsoft.com/office/drawing/2014/main" val="652584922"/>
                    </a:ext>
                  </a:extLst>
                </a:gridCol>
              </a:tblGrid>
              <a:tr h="629695"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latin typeface="Arial"/>
                          <a:cs typeface="Arial"/>
                        </a:rPr>
                        <a:t>Stage</a:t>
                      </a:r>
                      <a:endParaRPr lang="zh-CN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latin typeface="Arial"/>
                          <a:cs typeface="Arial"/>
                        </a:rPr>
                        <a:t>Key Deliverables</a:t>
                      </a:r>
                      <a:endParaRPr lang="zh-CN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6791396"/>
                  </a:ext>
                </a:extLst>
              </a:tr>
              <a:tr h="629695">
                <a:tc rowSpan="3"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err="1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RAISe</a:t>
                      </a:r>
                      <a:r>
                        <a:rPr lang="en-US" altLang="zh-CN" b="1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Stage 1</a:t>
                      </a:r>
                      <a:br>
                        <a:rPr lang="en-US" altLang="zh-CN" b="1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b="1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R&amp;D focusing on optical </a:t>
                      </a:r>
                      <a:r>
                        <a:rPr lang="en-US" b="1" dirty="0" err="1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chiplet</a:t>
                      </a:r>
                      <a:r>
                        <a:rPr lang="en-US" b="1" baseline="0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module</a:t>
                      </a:r>
                      <a:endParaRPr lang="en-US" b="1" dirty="0">
                        <a:solidFill>
                          <a:srgbClr val="00743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b="1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(Year 1~3,</a:t>
                      </a:r>
                      <a:r>
                        <a:rPr lang="en-US" altLang="zh-CN" b="1" baseline="0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altLang="zh-CN" b="1" baseline="0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CN" b="1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en-US" altLang="zh-CN" sz="1800" b="1" kern="1200" dirty="0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</a:t>
                      </a:r>
                      <a:r>
                        <a:rPr lang="en-US" altLang="zh-CN" b="1" dirty="0">
                          <a:solidFill>
                            <a:srgbClr val="00743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28)</a:t>
                      </a:r>
                      <a:endParaRPr lang="zh-CN" altLang="en-US" dirty="0">
                        <a:solidFill>
                          <a:srgbClr val="00743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>
                          <a:latin typeface="Arial"/>
                          <a:cs typeface="Arial"/>
                        </a:rPr>
                        <a:t>Performance analysis of (</a:t>
                      </a:r>
                      <a:r>
                        <a:rPr lang="en-US" altLang="zh-CN" err="1">
                          <a:latin typeface="Arial"/>
                          <a:cs typeface="Arial"/>
                        </a:rPr>
                        <a:t>CMOS+GaN</a:t>
                      </a:r>
                      <a:r>
                        <a:rPr lang="en-US" altLang="zh-CN">
                          <a:latin typeface="Arial"/>
                          <a:cs typeface="Arial"/>
                        </a:rPr>
                        <a:t>) materials</a:t>
                      </a:r>
                      <a:endParaRPr lang="zh-CN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232589"/>
                  </a:ext>
                </a:extLst>
              </a:tr>
              <a:tr h="629695">
                <a:tc vMerge="1">
                  <a:txBody>
                    <a:bodyPr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>
                          <a:latin typeface="Arial"/>
                          <a:cs typeface="Arial"/>
                        </a:rPr>
                        <a:t>Initial design and prototype of (</a:t>
                      </a:r>
                      <a:r>
                        <a:rPr lang="en-US" altLang="zh-CN" err="1">
                          <a:latin typeface="Arial"/>
                          <a:cs typeface="Arial"/>
                        </a:rPr>
                        <a:t>CMOS+GaN</a:t>
                      </a:r>
                      <a:r>
                        <a:rPr lang="en-US" altLang="zh-CN">
                          <a:latin typeface="Arial"/>
                          <a:cs typeface="Arial"/>
                        </a:rPr>
                        <a:t>) </a:t>
                      </a:r>
                      <a:r>
                        <a:rPr lang="en-US" altLang="zh-CN" err="1">
                          <a:latin typeface="Arial"/>
                          <a:cs typeface="Arial"/>
                        </a:rPr>
                        <a:t>HiSiP</a:t>
                      </a:r>
                      <a:r>
                        <a:rPr lang="en-US" altLang="zh-CN">
                          <a:latin typeface="Arial"/>
                          <a:cs typeface="Arial"/>
                        </a:rPr>
                        <a:t> for data center interconnection</a:t>
                      </a:r>
                      <a:endParaRPr lang="zh-CN" altLang="en-US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384242"/>
                  </a:ext>
                </a:extLst>
              </a:tr>
              <a:tr h="629695">
                <a:tc vMerge="1">
                  <a:txBody>
                    <a:bodyPr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>
                          <a:latin typeface="Arial"/>
                          <a:cs typeface="Arial"/>
                        </a:rPr>
                        <a:t>Prototype for short-reach </a:t>
                      </a:r>
                      <a:br>
                        <a:rPr lang="en-US" altLang="zh-CN">
                          <a:latin typeface="Arial"/>
                          <a:cs typeface="Arial"/>
                        </a:rPr>
                      </a:br>
                      <a:r>
                        <a:rPr lang="en-US" altLang="zh-CN">
                          <a:latin typeface="Arial"/>
                          <a:cs typeface="Arial"/>
                        </a:rPr>
                        <a:t>1-2 Tb/s links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104054"/>
                  </a:ext>
                </a:extLst>
              </a:tr>
              <a:tr h="629695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dirty="0" err="1">
                          <a:solidFill>
                            <a:srgbClr val="0919AF"/>
                          </a:solidFill>
                          <a:latin typeface="Arial"/>
                          <a:ea typeface="+mn-ea"/>
                          <a:cs typeface="Arial"/>
                        </a:rPr>
                        <a:t>RAISe</a:t>
                      </a:r>
                      <a:r>
                        <a:rPr lang="en-US" altLang="zh-CN" sz="1800" b="1" kern="1200" dirty="0">
                          <a:solidFill>
                            <a:srgbClr val="0919AF"/>
                          </a:solidFill>
                          <a:latin typeface="Arial"/>
                          <a:ea typeface="+mn-ea"/>
                          <a:cs typeface="Arial"/>
                        </a:rPr>
                        <a:t>+ Stage 2</a:t>
                      </a:r>
                    </a:p>
                    <a:p>
                      <a:pPr algn="ctr"/>
                      <a:r>
                        <a:rPr lang="en-US" altLang="zh-CN" sz="1800" b="1" kern="1200" dirty="0">
                          <a:solidFill>
                            <a:srgbClr val="0919AF"/>
                          </a:solidFill>
                          <a:latin typeface="Arial"/>
                          <a:ea typeface="+mn-ea"/>
                          <a:cs typeface="Arial"/>
                        </a:rPr>
                        <a:t>Commercialization   (Year 4~5,</a:t>
                      </a:r>
                    </a:p>
                    <a:p>
                      <a:pPr algn="ctr"/>
                      <a:r>
                        <a:rPr lang="en-US" altLang="zh-CN" sz="1800" b="1" kern="1200" dirty="0">
                          <a:solidFill>
                            <a:srgbClr val="0919AF"/>
                          </a:solidFill>
                          <a:latin typeface="Arial"/>
                          <a:ea typeface="+mn-ea"/>
                          <a:cs typeface="Arial"/>
                        </a:rPr>
                        <a:t>2029~30)</a:t>
                      </a:r>
                      <a:endParaRPr lang="zh-CN" altLang="en-US" sz="1800" b="1" kern="1200" dirty="0">
                        <a:solidFill>
                          <a:srgbClr val="0919AF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Mass production of optical communication products</a:t>
                      </a:r>
                      <a:endParaRPr lang="zh-CN" altLang="en-US" sz="1800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9457760"/>
                  </a:ext>
                </a:extLst>
              </a:tr>
              <a:tr h="629695">
                <a:tc vMerge="1">
                  <a:txBody>
                    <a:bodyPr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Design (</a:t>
                      </a:r>
                      <a:r>
                        <a:rPr lang="en-US" altLang="zh-CN" sz="1800" kern="120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CMOS+GaN</a:t>
                      </a:r>
                      <a:r>
                        <a:rPr lang="en-US" altLang="zh-CN" sz="18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) </a:t>
                      </a:r>
                      <a:r>
                        <a:rPr lang="en-US" altLang="zh-CN" sz="1800" kern="120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chiplets</a:t>
                      </a:r>
                      <a:r>
                        <a:rPr lang="en-US" altLang="zh-CN" sz="18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for 6G satellite communication</a:t>
                      </a:r>
                      <a:endParaRPr lang="zh-CN" altLang="en-US" sz="1800" kern="120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2195734"/>
                  </a:ext>
                </a:extLst>
              </a:tr>
              <a:tr h="629695">
                <a:tc vMerge="1">
                  <a:txBody>
                    <a:bodyPr/>
                    <a:lstStyle/>
                    <a:p>
                      <a:pPr algn="ctr"/>
                      <a:endParaRPr lang="zh-CN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Compliance with 3GPP Release 18 and Chinese satellite standards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2234508"/>
                  </a:ext>
                </a:extLst>
              </a:tr>
            </a:tbl>
          </a:graphicData>
        </a:graphic>
      </p:graphicFrame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E6BB41C8-9181-B2D6-156D-CEEB626A830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2115" y="6561560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8919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387BA-029C-51DE-0B13-D53755C83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C8498-EF4B-DEDC-E07A-D95ACD0E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内容綱要</a:t>
            </a:r>
            <a:endParaRPr lang="en-HK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F53F4-EE9C-49C6-4EAE-E00253D16C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7375" y="1585917"/>
            <a:ext cx="6990292" cy="4389120"/>
          </a:xfrm>
        </p:spPr>
        <p:txBody>
          <a:bodyPr/>
          <a:lstStyle/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團隊成員與技術協同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市場機遇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技術路綫與目標市場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zh-CN" altLang="en-US" sz="2800" b="1" spc="13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產品描述與原型</a:t>
            </a:r>
            <a:endParaRPr lang="en-US" altLang="zh-CN" sz="2800" b="1" spc="13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商務拓展</a:t>
            </a:r>
            <a:endParaRPr lang="en-HK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30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48E0D-3E6B-3148-9FA4-F7F96290C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F67D79-5162-1353-1812-AE67D34F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產品描述</a:t>
            </a:r>
            <a:r>
              <a:rPr lang="en-HK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: CMOS + </a:t>
            </a:r>
            <a:r>
              <a:rPr lang="en-HK" altLang="zh-CN" err="1">
                <a:latin typeface="微软雅黑" panose="020B0503020204020204" pitchFamily="34" charset="-122"/>
                <a:ea typeface="微软雅黑" panose="020B0503020204020204" pitchFamily="34" charset="-122"/>
              </a:rPr>
              <a:t>GaN</a:t>
            </a:r>
            <a:r>
              <a:rPr lang="en-HK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HK" altLang="zh-CN" err="1">
                <a:latin typeface="微软雅黑" panose="020B0503020204020204" pitchFamily="34" charset="-122"/>
                <a:ea typeface="微软雅黑" panose="020B0503020204020204" pitchFamily="34" charset="-122"/>
              </a:rPr>
              <a:t>Chiplet</a:t>
            </a:r>
            <a:r>
              <a:rPr lang="en-HK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HK" altLang="zh-CN" err="1">
                <a:latin typeface="微软雅黑" panose="020B0503020204020204" pitchFamily="34" charset="-122"/>
                <a:ea typeface="微软雅黑" panose="020B0503020204020204" pitchFamily="34" charset="-122"/>
              </a:rPr>
              <a:t>HiSiP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AC1D9F-EBCE-F7DD-5D10-AA583D6524A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0000" y="6557392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15</a:t>
            </a:fld>
            <a:endParaRPr lang="en-US" altLang="zh-CN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4C9A9C-BAA6-7ED0-533A-322FD8147649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0" y="6557393"/>
            <a:ext cx="2190749" cy="365125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2922CC-A258-4864-A357-C8FE6A4B8651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356B5809-17F8-AA9A-F325-0F62128A0DD4}"/>
              </a:ext>
            </a:extLst>
          </p:cNvPr>
          <p:cNvSpPr txBox="1">
            <a:spLocks/>
          </p:cNvSpPr>
          <p:nvPr/>
        </p:nvSpPr>
        <p:spPr>
          <a:xfrm>
            <a:off x="35984" y="6557393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14C0EBC-5A88-D662-80BC-1085A6588450}"/>
              </a:ext>
            </a:extLst>
          </p:cNvPr>
          <p:cNvSpPr txBox="1"/>
          <p:nvPr/>
        </p:nvSpPr>
        <p:spPr>
          <a:xfrm>
            <a:off x="354728" y="1376204"/>
            <a:ext cx="5609165" cy="5118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zh-TW" altLang="en-US" sz="2400" b="1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數據中心</a:t>
            </a:r>
            <a:r>
              <a:rPr lang="zh-CN" altLang="en-US" sz="2400" b="1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互聯</a:t>
            </a:r>
            <a:r>
              <a:rPr lang="zh-TW" altLang="en-US" sz="2400" b="1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的光</a:t>
            </a:r>
            <a:r>
              <a:rPr lang="zh-CN" altLang="en-US" sz="2400" b="1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通信異質集成芯粒</a:t>
            </a:r>
            <a:endParaRPr kumimoji="0" lang="zh-CN" altLang="zh-CN" sz="2200" b="1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434BE8E-4A66-2217-4D45-A1CBD2DA49F0}"/>
              </a:ext>
            </a:extLst>
          </p:cNvPr>
          <p:cNvSpPr txBox="1"/>
          <p:nvPr/>
        </p:nvSpPr>
        <p:spPr>
          <a:xfrm>
            <a:off x="6767275" y="1376845"/>
            <a:ext cx="4587189" cy="5111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n"/>
            </a:pPr>
            <a:r>
              <a:rPr lang="zh-TW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衛星通信的無線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異質集成芯粒</a:t>
            </a:r>
            <a:endParaRPr kumimoji="0" lang="zh-CN" altLang="zh-CN" sz="2200" b="1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C78D0DB-C268-3DFC-6601-000CBDFE8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10" y="2031178"/>
            <a:ext cx="5673189" cy="1609733"/>
          </a:xfrm>
          <a:prstGeom prst="rect">
            <a:avLst/>
          </a:prstGeom>
        </p:spPr>
      </p:pic>
      <p:pic>
        <p:nvPicPr>
          <p:cNvPr id="15" name="Picture 1398335968">
            <a:extLst>
              <a:ext uri="{FF2B5EF4-FFF2-40B4-BE49-F238E27FC236}">
                <a16:creationId xmlns:a16="http://schemas.microsoft.com/office/drawing/2014/main" id="{DD029537-42DA-EB71-3B09-A7E426466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87" y="2052952"/>
            <a:ext cx="3791487" cy="166626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55FC5D8-B86D-817D-AE8B-F8D0EE16728B}"/>
              </a:ext>
            </a:extLst>
          </p:cNvPr>
          <p:cNvSpPr txBox="1"/>
          <p:nvPr/>
        </p:nvSpPr>
        <p:spPr>
          <a:xfrm>
            <a:off x="6365616" y="3784078"/>
            <a:ext cx="56901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Cross section of the wireless chiplet in a package</a:t>
            </a:r>
            <a:endParaRPr lang="zh-CN" altLang="en-US" b="1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CC99888-F0CC-7644-48A8-2F110F1E2E3D}"/>
              </a:ext>
            </a:extLst>
          </p:cNvPr>
          <p:cNvSpPr txBox="1"/>
          <p:nvPr/>
        </p:nvSpPr>
        <p:spPr>
          <a:xfrm>
            <a:off x="6557036" y="6125377"/>
            <a:ext cx="530733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3D Layout of the wireless chiplet in a package</a:t>
            </a:r>
            <a:endParaRPr lang="zh-CN" altLang="en-US" b="1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ADCB3BF-7658-9EB2-94D1-C2F92A138CF5}"/>
              </a:ext>
            </a:extLst>
          </p:cNvPr>
          <p:cNvSpPr txBox="1"/>
          <p:nvPr/>
        </p:nvSpPr>
        <p:spPr>
          <a:xfrm>
            <a:off x="875102" y="6125377"/>
            <a:ext cx="49006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Integrated optical module (source: Marvell)</a:t>
            </a:r>
            <a:endParaRPr lang="zh-CN" altLang="en-US" b="1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694F1B5-2B09-2F5D-A7AE-634D6FF37B13}"/>
              </a:ext>
            </a:extLst>
          </p:cNvPr>
          <p:cNvSpPr txBox="1"/>
          <p:nvPr/>
        </p:nvSpPr>
        <p:spPr>
          <a:xfrm>
            <a:off x="613068" y="3784078"/>
            <a:ext cx="542472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kumimoji="0" lang="en-US" altLang="zh-CN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Cross section of the optical chiplet in package</a:t>
            </a:r>
            <a:endParaRPr lang="zh-CN" altLang="en-US" b="1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A4C79BB-6921-996C-E0F8-DA29BEA90B75}"/>
              </a:ext>
            </a:extLst>
          </p:cNvPr>
          <p:cNvGrpSpPr/>
          <p:nvPr/>
        </p:nvGrpSpPr>
        <p:grpSpPr>
          <a:xfrm>
            <a:off x="7189163" y="4260652"/>
            <a:ext cx="4043083" cy="1833383"/>
            <a:chOff x="7707141" y="2072011"/>
            <a:chExt cx="3670453" cy="1621603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CE624B9-D662-A467-B55D-403EE6256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2467" y="2078308"/>
              <a:ext cx="1975127" cy="1615306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B739A66-C5EE-D49A-ADB3-CCF166B2A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141" y="2072011"/>
              <a:ext cx="1639894" cy="1619871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2606EF3-37E5-0EAE-CDEB-F0F16A5AEB0A}"/>
              </a:ext>
            </a:extLst>
          </p:cNvPr>
          <p:cNvGrpSpPr/>
          <p:nvPr/>
        </p:nvGrpSpPr>
        <p:grpSpPr>
          <a:xfrm>
            <a:off x="1085947" y="4291994"/>
            <a:ext cx="4478966" cy="1719550"/>
            <a:chOff x="6598546" y="4421121"/>
            <a:chExt cx="4478966" cy="171955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CF558D2-BF1D-7FAB-FD87-1330249EB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546" y="4421121"/>
              <a:ext cx="1935854" cy="171955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B6060CB-9649-3930-BB03-E92D156DC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1760" y="4439386"/>
              <a:ext cx="2465752" cy="1683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9342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1244D-BB1C-8ACA-3AA3-9DB408656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320420-DF10-B889-60E2-322E76463919}"/>
              </a:ext>
            </a:extLst>
          </p:cNvPr>
          <p:cNvSpPr txBox="1"/>
          <p:nvPr/>
        </p:nvSpPr>
        <p:spPr>
          <a:xfrm>
            <a:off x="621591" y="407224"/>
            <a:ext cx="10287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HK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 </a:t>
            </a:r>
            <a:r>
              <a:rPr lang="zh-CN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產品原型：</a:t>
            </a:r>
            <a:r>
              <a:rPr lang="pl-PL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48-Gb/s PAM-4 </a:t>
            </a:r>
            <a:r>
              <a:rPr lang="en-US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Optical Receiver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32FDC-C25C-9A68-48F0-0BAA8AD353AB}"/>
              </a:ext>
            </a:extLst>
          </p:cNvPr>
          <p:cNvSpPr txBox="1"/>
          <p:nvPr/>
        </p:nvSpPr>
        <p:spPr>
          <a:xfrm>
            <a:off x="621591" y="6330082"/>
            <a:ext cx="10577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600" i="0" dirty="0">
                <a:solidFill>
                  <a:srgbClr val="333333"/>
                </a:solidFill>
                <a:effectLst/>
                <a:latin typeface="HelveticaNeue Regular"/>
              </a:rPr>
              <a:t>C. Zhang, C.P. Yue</a:t>
            </a:r>
            <a:r>
              <a:rPr lang="en-US" sz="1600" i="0" dirty="0">
                <a:solidFill>
                  <a:srgbClr val="333333"/>
                </a:solidFill>
                <a:effectLst/>
                <a:latin typeface="HelveticaNeue Regular"/>
              </a:rPr>
              <a:t> et al.,</a:t>
            </a:r>
            <a:r>
              <a:rPr lang="en-HK" sz="1600" i="0" dirty="0">
                <a:solidFill>
                  <a:srgbClr val="333333"/>
                </a:solidFill>
                <a:effectLst/>
                <a:latin typeface="HelveticaNeue Regular"/>
              </a:rPr>
              <a:t> </a:t>
            </a:r>
            <a:r>
              <a:rPr lang="en-HK" sz="1600" dirty="0">
                <a:solidFill>
                  <a:srgbClr val="333333"/>
                </a:solidFill>
                <a:effectLst/>
                <a:latin typeface="HelveticaNeue Regular"/>
              </a:rPr>
              <a:t>VLSI 2024</a:t>
            </a:r>
            <a:r>
              <a:rPr lang="en-HK" sz="1600" i="0" dirty="0">
                <a:solidFill>
                  <a:srgbClr val="333333"/>
                </a:solidFill>
                <a:effectLst/>
                <a:latin typeface="HelveticaNeue Regular"/>
              </a:rPr>
              <a:t>, Honolulu, HI, USA.</a:t>
            </a:r>
            <a:endParaRPr lang="en-HK" sz="160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D04C69-BCD9-E7A2-F6B9-E05F6B51B39A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2A80F821-77A9-D87D-B7DD-1C4AF235D1DB}"/>
              </a:ext>
            </a:extLst>
          </p:cNvPr>
          <p:cNvSpPr txBox="1">
            <a:spLocks/>
          </p:cNvSpPr>
          <p:nvPr/>
        </p:nvSpPr>
        <p:spPr>
          <a:xfrm>
            <a:off x="0" y="6539201"/>
            <a:ext cx="219074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2922CC-A258-4864-A357-C8FE6A4B8651}" type="datetime1">
              <a:rPr lang="en-US" altLang="zh-CN" sz="1600" smtClean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9/28/2025</a:t>
            </a:fld>
            <a:endParaRPr lang="en-US" sz="16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20F72E8F-16A0-30AA-91E2-D9C4D1BEF078}"/>
              </a:ext>
            </a:extLst>
          </p:cNvPr>
          <p:cNvSpPr txBox="1">
            <a:spLocks/>
          </p:cNvSpPr>
          <p:nvPr/>
        </p:nvSpPr>
        <p:spPr>
          <a:xfrm>
            <a:off x="11468099" y="6554191"/>
            <a:ext cx="75988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3B3FEA-527F-40BC-B929-783F4514F1CF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16</a:t>
            </a:fld>
            <a:endParaRPr lang="en-US" altLang="zh-CN" sz="16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4D2F0B-ED82-451F-61FD-DFC03CFC5685}"/>
              </a:ext>
            </a:extLst>
          </p:cNvPr>
          <p:cNvSpPr txBox="1">
            <a:spLocks/>
          </p:cNvSpPr>
          <p:nvPr/>
        </p:nvSpPr>
        <p:spPr>
          <a:xfrm>
            <a:off x="621591" y="4086991"/>
            <a:ext cx="5944672" cy="1543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p"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Fabricated in 28-nm bulk CMOS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1308-nm light source is coupled to PD through a single-mode fiber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Optical power level is adjusted by an internal optical attenuator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Deserialized MSB and LSB are sent to off-chip BER testing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D2D6B0-9C6F-D5C3-4E3B-E463DE751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503" y="1476898"/>
            <a:ext cx="8596993" cy="25842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994BA3-158D-3D41-7910-9A81BE8B7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397" y="4201169"/>
            <a:ext cx="5114644" cy="18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8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DD4B1-DE3E-1B76-5CA0-4347B4B88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EB028D-F93A-3D13-E2C1-6A0EA08CECFB}"/>
              </a:ext>
            </a:extLst>
          </p:cNvPr>
          <p:cNvSpPr txBox="1"/>
          <p:nvPr/>
        </p:nvSpPr>
        <p:spPr>
          <a:xfrm>
            <a:off x="621591" y="407224"/>
            <a:ext cx="10932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HK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 </a:t>
            </a:r>
            <a:r>
              <a:rPr lang="zh-CN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產品原型：</a:t>
            </a:r>
            <a:r>
              <a:rPr lang="en-US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56-</a:t>
            </a:r>
            <a:r>
              <a:rPr lang="en-US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Gb/s PAM-4 </a:t>
            </a:r>
            <a:r>
              <a:rPr lang="en-US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Optical Transmitter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C950E-818B-FC2F-74CD-E77BCC868443}"/>
              </a:ext>
            </a:extLst>
          </p:cNvPr>
          <p:cNvSpPr txBox="1"/>
          <p:nvPr/>
        </p:nvSpPr>
        <p:spPr>
          <a:xfrm>
            <a:off x="621591" y="6112222"/>
            <a:ext cx="63347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K" sz="1600" i="0">
                <a:solidFill>
                  <a:srgbClr val="333333"/>
                </a:solidFill>
                <a:effectLst/>
                <a:latin typeface="HelveticaNeue Regular"/>
              </a:rPr>
              <a:t>F. Chen and </a:t>
            </a:r>
            <a:r>
              <a:rPr lang="en-HK" sz="1600" b="1" i="0">
                <a:solidFill>
                  <a:srgbClr val="333333"/>
                </a:solidFill>
                <a:effectLst/>
                <a:latin typeface="HelveticaNeue Regular"/>
              </a:rPr>
              <a:t>C. P. Yue</a:t>
            </a:r>
            <a:r>
              <a:rPr lang="en-HK" sz="1600">
                <a:solidFill>
                  <a:srgbClr val="333333"/>
                </a:solidFill>
                <a:latin typeface="HelveticaNeue Regular"/>
              </a:rPr>
              <a:t>,</a:t>
            </a:r>
            <a:r>
              <a:rPr lang="en-HK" sz="1600" i="0">
                <a:solidFill>
                  <a:srgbClr val="333333"/>
                </a:solidFill>
                <a:effectLst/>
                <a:latin typeface="HelveticaNeue Regular"/>
              </a:rPr>
              <a:t> </a:t>
            </a:r>
            <a:r>
              <a:rPr lang="en-HK" sz="1600">
                <a:solidFill>
                  <a:srgbClr val="333333"/>
                </a:solidFill>
                <a:effectLst/>
                <a:latin typeface="HelveticaNeue Regular"/>
              </a:rPr>
              <a:t>ESSCIRC 2023</a:t>
            </a:r>
            <a:r>
              <a:rPr lang="en-HK" sz="1600" i="0">
                <a:solidFill>
                  <a:srgbClr val="333333"/>
                </a:solidFill>
                <a:effectLst/>
                <a:latin typeface="HelveticaNeue Regular"/>
              </a:rPr>
              <a:t>, Lisbon, Portugal.</a:t>
            </a:r>
            <a:endParaRPr lang="en-HK" sz="1600"/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9EEBBA70-B801-4B59-2072-AEC7F1EADCBB}"/>
              </a:ext>
            </a:extLst>
          </p:cNvPr>
          <p:cNvGrpSpPr>
            <a:grpSpLocks/>
          </p:cNvGrpSpPr>
          <p:nvPr/>
        </p:nvGrpSpPr>
        <p:grpSpPr bwMode="auto">
          <a:xfrm>
            <a:off x="7211833" y="3486583"/>
            <a:ext cx="4045830" cy="3173816"/>
            <a:chOff x="4776569" y="2447365"/>
            <a:chExt cx="4367432" cy="3456975"/>
          </a:xfrm>
        </p:grpSpPr>
        <p:pic>
          <p:nvPicPr>
            <p:cNvPr id="33" name="图片 5" descr="图表, 雷达图&#10;&#10;描述已自动生成">
              <a:extLst>
                <a:ext uri="{FF2B5EF4-FFF2-40B4-BE49-F238E27FC236}">
                  <a16:creationId xmlns:a16="http://schemas.microsoft.com/office/drawing/2014/main" id="{8E946F7F-60EE-1363-28F6-545D62657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054"/>
            <a:stretch>
              <a:fillRect/>
            </a:stretch>
          </p:blipFill>
          <p:spPr bwMode="auto">
            <a:xfrm>
              <a:off x="4776569" y="2447365"/>
              <a:ext cx="4345068" cy="345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9CAFBA-D047-1B34-1381-860214DF8652}"/>
                </a:ext>
              </a:extLst>
            </p:cNvPr>
            <p:cNvSpPr/>
            <p:nvPr/>
          </p:nvSpPr>
          <p:spPr>
            <a:xfrm>
              <a:off x="9049456" y="4534405"/>
              <a:ext cx="94545" cy="12476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6" name="Rectangle 3">
            <a:extLst>
              <a:ext uri="{FF2B5EF4-FFF2-40B4-BE49-F238E27FC236}">
                <a16:creationId xmlns:a16="http://schemas.microsoft.com/office/drawing/2014/main" id="{B9BE1535-DF55-4B21-1B46-B01AB8A9689B}"/>
              </a:ext>
            </a:extLst>
          </p:cNvPr>
          <p:cNvSpPr txBox="1">
            <a:spLocks noChangeArrowheads="1"/>
          </p:cNvSpPr>
          <p:nvPr/>
        </p:nvSpPr>
        <p:spPr>
          <a:xfrm>
            <a:off x="581647" y="5073491"/>
            <a:ext cx="6545217" cy="1305038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CA" altLang="en-US" sz="2000" b="1"/>
              <a:t> Data path: thermometer-coded architecture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CA" altLang="en-US" sz="2000" b="1"/>
              <a:t> </a:t>
            </a:r>
            <a:r>
              <a:rPr lang="en-US" altLang="en-US" sz="2000" b="1"/>
              <a:t>Clock path</a:t>
            </a:r>
            <a:r>
              <a:rPr lang="en-CA" altLang="en-US" sz="2000" b="1"/>
              <a:t>: </a:t>
            </a:r>
            <a:r>
              <a:rPr lang="en-US" altLang="en-US" sz="1800" b="1"/>
              <a:t>Wideband PLL and cascading VCDL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en-US" sz="1800" b="1"/>
              <a:t> </a:t>
            </a:r>
            <a:r>
              <a:rPr lang="en-CA" altLang="en-US" sz="2000" b="1"/>
              <a:t>Optical part: </a:t>
            </a:r>
            <a:r>
              <a:rPr lang="en-US" altLang="en-US" sz="1800" b="1"/>
              <a:t>Wire-bonded anode-driven VCSEL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BBCEAF-7C87-E4C3-335E-8F2E09D9BD1B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DD6605D8-BDB8-B651-5682-ECEEBF8D90F7}"/>
              </a:ext>
            </a:extLst>
          </p:cNvPr>
          <p:cNvSpPr txBox="1">
            <a:spLocks/>
          </p:cNvSpPr>
          <p:nvPr/>
        </p:nvSpPr>
        <p:spPr>
          <a:xfrm>
            <a:off x="0" y="6539201"/>
            <a:ext cx="219074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2922CC-A258-4864-A357-C8FE6A4B8651}" type="datetime1">
              <a:rPr lang="en-US" altLang="zh-CN" sz="1600" smtClean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9/28/2025</a:t>
            </a:fld>
            <a:endParaRPr lang="en-US" sz="16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0A2F80B0-DF91-F427-0FD1-C833587353C5}"/>
              </a:ext>
            </a:extLst>
          </p:cNvPr>
          <p:cNvSpPr txBox="1">
            <a:spLocks/>
          </p:cNvSpPr>
          <p:nvPr/>
        </p:nvSpPr>
        <p:spPr>
          <a:xfrm>
            <a:off x="11468099" y="6554191"/>
            <a:ext cx="75988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3B3FEA-527F-40BC-B929-783F4514F1CF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17</a:t>
            </a:fld>
            <a:endParaRPr lang="en-US" altLang="zh-CN" sz="16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ject 18">
            <a:extLst>
              <a:ext uri="{FF2B5EF4-FFF2-40B4-BE49-F238E27FC236}">
                <a16:creationId xmlns:a16="http://schemas.microsoft.com/office/drawing/2014/main" id="{80485EC1-BC51-C19E-86FA-F2BFB578CF3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64" y="1551481"/>
            <a:ext cx="2184339" cy="1797290"/>
          </a:xfrm>
          <a:prstGeom prst="rect">
            <a:avLst/>
          </a:prstGeom>
        </p:spPr>
      </p:pic>
      <p:pic>
        <p:nvPicPr>
          <p:cNvPr id="2" name="PAM-4 Transmitter_1">
            <a:hlinkClick r:id="" action="ppaction://media"/>
            <a:extLst>
              <a:ext uri="{FF2B5EF4-FFF2-40B4-BE49-F238E27FC236}">
                <a16:creationId xmlns:a16="http://schemas.microsoft.com/office/drawing/2014/main" id="{00BD49BE-CC53-5720-7B48-C42CC3D5C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968" y="1521326"/>
            <a:ext cx="5647137" cy="31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835E6-8C7A-F276-8E39-38F53C171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B6550D-8419-B5AA-F74C-AED462A3884F}"/>
              </a:ext>
            </a:extLst>
          </p:cNvPr>
          <p:cNvSpPr txBox="1"/>
          <p:nvPr/>
        </p:nvSpPr>
        <p:spPr>
          <a:xfrm>
            <a:off x="423862" y="320763"/>
            <a:ext cx="1162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 </a:t>
            </a:r>
            <a:r>
              <a:rPr lang="zh-CN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產品原型：</a:t>
            </a:r>
            <a:r>
              <a:rPr lang="en-HK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60-Gb/s </a:t>
            </a:r>
            <a:r>
              <a:rPr lang="en-US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CDR with Jitter Compensation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959549-851D-08B4-846F-986BA5ED4EB4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6F5411CA-2513-F9BB-A820-C74286FB28D7}"/>
              </a:ext>
            </a:extLst>
          </p:cNvPr>
          <p:cNvSpPr txBox="1">
            <a:spLocks/>
          </p:cNvSpPr>
          <p:nvPr/>
        </p:nvSpPr>
        <p:spPr>
          <a:xfrm>
            <a:off x="0" y="6539201"/>
            <a:ext cx="219074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2922CC-A258-4864-A357-C8FE6A4B8651}" type="datetime1">
              <a:rPr lang="en-US" altLang="zh-CN" sz="1600" smtClean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9/28/2025</a:t>
            </a:fld>
            <a:endParaRPr lang="en-US" sz="16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DB7D186D-1611-0E8D-49B7-40084101FC41}"/>
              </a:ext>
            </a:extLst>
          </p:cNvPr>
          <p:cNvSpPr txBox="1">
            <a:spLocks/>
          </p:cNvSpPr>
          <p:nvPr/>
        </p:nvSpPr>
        <p:spPr>
          <a:xfrm>
            <a:off x="11468099" y="6554191"/>
            <a:ext cx="75988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3B3FEA-527F-40BC-B929-783F4514F1CF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18</a:t>
            </a:fld>
            <a:endParaRPr lang="en-US" altLang="zh-CN" sz="16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32">
            <a:extLst>
              <a:ext uri="{FF2B5EF4-FFF2-40B4-BE49-F238E27FC236}">
                <a16:creationId xmlns:a16="http://schemas.microsoft.com/office/drawing/2014/main" id="{D73427E4-2301-87EA-CC97-D90D5500A1A8}"/>
              </a:ext>
            </a:extLst>
          </p:cNvPr>
          <p:cNvSpPr/>
          <p:nvPr/>
        </p:nvSpPr>
        <p:spPr>
          <a:xfrm>
            <a:off x="504825" y="1791612"/>
            <a:ext cx="11183938" cy="3218377"/>
          </a:xfrm>
          <a:prstGeom prst="roundRect">
            <a:avLst>
              <a:gd name="adj" fmla="val 518"/>
            </a:avLst>
          </a:prstGeom>
          <a:solidFill>
            <a:schemeClr val="bg1"/>
          </a:solidFill>
          <a:ln w="952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38100" dist="25400" dir="540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88B318-2A6E-39FE-BAC4-94F9256E6B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335" t="12641" r="592" b="17224"/>
          <a:stretch>
            <a:fillRect/>
          </a:stretch>
        </p:blipFill>
        <p:spPr>
          <a:xfrm>
            <a:off x="8662420" y="1845934"/>
            <a:ext cx="2948552" cy="2644482"/>
          </a:xfrm>
          <a:custGeom>
            <a:avLst/>
            <a:gdLst>
              <a:gd name="connsiteX0" fmla="*/ 0 w 3048001"/>
              <a:gd name="connsiteY0" fmla="*/ 0 h 2733675"/>
              <a:gd name="connsiteX1" fmla="*/ 3048001 w 3048001"/>
              <a:gd name="connsiteY1" fmla="*/ 0 h 2733675"/>
              <a:gd name="connsiteX2" fmla="*/ 3048001 w 3048001"/>
              <a:gd name="connsiteY2" fmla="*/ 2733675 h 2733675"/>
              <a:gd name="connsiteX3" fmla="*/ 0 w 3048001"/>
              <a:gd name="connsiteY3" fmla="*/ 2733675 h 2733675"/>
              <a:gd name="connsiteX4" fmla="*/ 0 w 3048001"/>
              <a:gd name="connsiteY4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1" h="2733675">
                <a:moveTo>
                  <a:pt x="0" y="0"/>
                </a:moveTo>
                <a:lnTo>
                  <a:pt x="3048001" y="0"/>
                </a:lnTo>
                <a:lnTo>
                  <a:pt x="3048001" y="2733675"/>
                </a:lnTo>
                <a:lnTo>
                  <a:pt x="0" y="2733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9A973D-0CC3-ADED-6A57-D18F56B955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t="15679" r="73689" b="24800"/>
          <a:stretch>
            <a:fillRect/>
          </a:stretch>
        </p:blipFill>
        <p:spPr>
          <a:xfrm>
            <a:off x="552450" y="2008188"/>
            <a:ext cx="2876550" cy="2319975"/>
          </a:xfrm>
          <a:custGeom>
            <a:avLst/>
            <a:gdLst>
              <a:gd name="connsiteX0" fmla="*/ 0 w 2876550"/>
              <a:gd name="connsiteY0" fmla="*/ 0 h 2319975"/>
              <a:gd name="connsiteX1" fmla="*/ 2876550 w 2876550"/>
              <a:gd name="connsiteY1" fmla="*/ 0 h 2319975"/>
              <a:gd name="connsiteX2" fmla="*/ 2876550 w 2876550"/>
              <a:gd name="connsiteY2" fmla="*/ 2319975 h 2319975"/>
              <a:gd name="connsiteX3" fmla="*/ 0 w 2876550"/>
              <a:gd name="connsiteY3" fmla="*/ 2319975 h 2319975"/>
              <a:gd name="connsiteX4" fmla="*/ 0 w 2876550"/>
              <a:gd name="connsiteY4" fmla="*/ 0 h 231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6550" h="2319975">
                <a:moveTo>
                  <a:pt x="0" y="0"/>
                </a:moveTo>
                <a:lnTo>
                  <a:pt x="2876550" y="0"/>
                </a:lnTo>
                <a:lnTo>
                  <a:pt x="2876550" y="2319975"/>
                </a:lnTo>
                <a:lnTo>
                  <a:pt x="0" y="23199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044F1CD-2BC6-1B19-C8BF-3C3A42E6BB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57" t="15679" r="28426" b="24800"/>
          <a:stretch>
            <a:fillRect/>
          </a:stretch>
        </p:blipFill>
        <p:spPr>
          <a:xfrm>
            <a:off x="3524250" y="2008188"/>
            <a:ext cx="5000625" cy="2319975"/>
          </a:xfrm>
          <a:custGeom>
            <a:avLst/>
            <a:gdLst>
              <a:gd name="connsiteX0" fmla="*/ 0 w 5000625"/>
              <a:gd name="connsiteY0" fmla="*/ 0 h 2319975"/>
              <a:gd name="connsiteX1" fmla="*/ 5000625 w 5000625"/>
              <a:gd name="connsiteY1" fmla="*/ 0 h 2319975"/>
              <a:gd name="connsiteX2" fmla="*/ 5000625 w 5000625"/>
              <a:gd name="connsiteY2" fmla="*/ 2319975 h 2319975"/>
              <a:gd name="connsiteX3" fmla="*/ 0 w 5000625"/>
              <a:gd name="connsiteY3" fmla="*/ 2319975 h 2319975"/>
              <a:gd name="connsiteX4" fmla="*/ 0 w 5000625"/>
              <a:gd name="connsiteY4" fmla="*/ 0 h 231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0625" h="2319975">
                <a:moveTo>
                  <a:pt x="0" y="0"/>
                </a:moveTo>
                <a:lnTo>
                  <a:pt x="5000625" y="0"/>
                </a:lnTo>
                <a:lnTo>
                  <a:pt x="5000625" y="2319975"/>
                </a:lnTo>
                <a:lnTo>
                  <a:pt x="0" y="23199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C4ADEE97-F6BB-1B08-9038-3DA00E6623CD}"/>
              </a:ext>
            </a:extLst>
          </p:cNvPr>
          <p:cNvSpPr txBox="1"/>
          <p:nvPr/>
        </p:nvSpPr>
        <p:spPr>
          <a:xfrm>
            <a:off x="423861" y="5020797"/>
            <a:ext cx="11201401" cy="10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The receiver integrates a Clock and Data 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R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ecovery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(CDR), capable of detecting the phase and amplitude of the input jitter and generating a complementary jitter to negate the jitter transfer.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C25BB62-4CAD-B86D-FC5F-F0E2376D5887}"/>
              </a:ext>
            </a:extLst>
          </p:cNvPr>
          <p:cNvSpPr/>
          <p:nvPr/>
        </p:nvSpPr>
        <p:spPr>
          <a:xfrm>
            <a:off x="615876" y="4417581"/>
            <a:ext cx="2773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Prototyped in 40nm CMOS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Core area: 0.2 mm</a:t>
            </a:r>
            <a:r>
              <a:rPr kumimoji="0" lang="en-US" altLang="zh-CN" sz="1600" b="1" i="0" u="none" strike="noStrike" kern="1200" cap="none" spc="0" normalizeH="0" baseline="3000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785C2E-65B3-57C7-1246-144EEA926663}"/>
              </a:ext>
            </a:extLst>
          </p:cNvPr>
          <p:cNvSpPr/>
          <p:nvPr/>
        </p:nvSpPr>
        <p:spPr>
          <a:xfrm>
            <a:off x="4076724" y="4417581"/>
            <a:ext cx="3971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30-60-Gb/s PAM-4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Receiver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with Jitter Compensation CDR System Diagram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175F10B-1D9B-EC0E-CF9C-58DB8309806D}"/>
              </a:ext>
            </a:extLst>
          </p:cNvPr>
          <p:cNvSpPr/>
          <p:nvPr/>
        </p:nvSpPr>
        <p:spPr>
          <a:xfrm>
            <a:off x="8688384" y="4431891"/>
            <a:ext cx="3069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Complementary Signal Generator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B5DF9A7-2843-9A8E-3572-C96E45745CDF}"/>
              </a:ext>
            </a:extLst>
          </p:cNvPr>
          <p:cNvGrpSpPr/>
          <p:nvPr/>
        </p:nvGrpSpPr>
        <p:grpSpPr>
          <a:xfrm>
            <a:off x="3507297" y="1885527"/>
            <a:ext cx="5086350" cy="3030546"/>
            <a:chOff x="3507297" y="1747200"/>
            <a:chExt cx="5086350" cy="2825825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795EF34-3901-71A3-F9B2-7A1FF06A9976}"/>
                </a:ext>
              </a:extLst>
            </p:cNvPr>
            <p:cNvCxnSpPr/>
            <p:nvPr/>
          </p:nvCxnSpPr>
          <p:spPr>
            <a:xfrm>
              <a:off x="3507297" y="1747200"/>
              <a:ext cx="0" cy="2825825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  <a:effectLst>
              <a:outerShdw blurRad="38100" dist="25400" dir="5400000" algn="t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791496D-88BF-0627-5B13-96E02DBFC6B4}"/>
                </a:ext>
              </a:extLst>
            </p:cNvPr>
            <p:cNvCxnSpPr/>
            <p:nvPr/>
          </p:nvCxnSpPr>
          <p:spPr>
            <a:xfrm>
              <a:off x="8593647" y="1747200"/>
              <a:ext cx="0" cy="2825825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</a:ln>
            <a:effectLst>
              <a:outerShdw blurRad="38100" dist="25400" dir="5400000" algn="t" rotWithShape="0">
                <a:schemeClr val="accent1">
                  <a:lumMod val="50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F31F29D0-BD59-15D1-7174-B60D6CE629FA}"/>
              </a:ext>
            </a:extLst>
          </p:cNvPr>
          <p:cNvSpPr txBox="1"/>
          <p:nvPr/>
        </p:nvSpPr>
        <p:spPr>
          <a:xfrm>
            <a:off x="423861" y="6095891"/>
            <a:ext cx="11482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ans-HK" sz="1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L. Wang, Z. Zhang, C. Wang, R. Azmat, W. Shi and C. P. Yue, "A 60-Gb/s 1.2-pJ/bit 1/4-Rate PAM-4 Receiver With a Jitter Compensation CDR," in </a:t>
            </a:r>
            <a:r>
              <a:rPr kumimoji="0" lang="en-US" altLang="zh-Hans-HK" sz="140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IEEE Journal of Solid-State Circuits</a:t>
            </a:r>
            <a:r>
              <a:rPr kumimoji="0" lang="en-US" altLang="zh-Hans-HK" sz="14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vol. 59, no. 2, pp. 449-463, Feb. 2024</a:t>
            </a:r>
            <a:endParaRPr kumimoji="0" lang="zh-Hans-HK" altLang="en-US" sz="1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82588F9-4542-FC1E-7B2E-76A8878B6E49}"/>
              </a:ext>
            </a:extLst>
          </p:cNvPr>
          <p:cNvSpPr txBox="1"/>
          <p:nvPr/>
        </p:nvSpPr>
        <p:spPr>
          <a:xfrm>
            <a:off x="237309" y="1364530"/>
            <a:ext cx="69363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HK" altLang="zh-CN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60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微软雅黑"/>
                <a:cs typeface="+mn-cs"/>
              </a:rPr>
              <a:t>-Gbps PAM-4 Receiver with Jitter Compensation CDR </a:t>
            </a:r>
            <a:endParaRPr kumimoji="0" lang="en-HK" altLang="zh-CN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22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190A9-F439-FFB2-BDE5-A622F68A9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6E2051-9139-F623-58EB-DCC20779B7A2}"/>
              </a:ext>
            </a:extLst>
          </p:cNvPr>
          <p:cNvSpPr txBox="1"/>
          <p:nvPr/>
        </p:nvSpPr>
        <p:spPr>
          <a:xfrm>
            <a:off x="698519" y="431394"/>
            <a:ext cx="11524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HK" altLang="zh-TW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CMOS 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產品原型：</a:t>
            </a:r>
            <a:r>
              <a:rPr lang="en-US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28GHz </a:t>
            </a:r>
            <a:r>
              <a:rPr lang="en-US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Phased-array Beamformer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E511F-3E12-2A20-11CB-A14CCC24D585}"/>
              </a:ext>
            </a:extLst>
          </p:cNvPr>
          <p:cNvSpPr txBox="1">
            <a:spLocks/>
          </p:cNvSpPr>
          <p:nvPr/>
        </p:nvSpPr>
        <p:spPr>
          <a:xfrm>
            <a:off x="698519" y="1541948"/>
            <a:ext cx="7397757" cy="4548959"/>
          </a:xfrm>
          <a:prstGeom prst="rect">
            <a:avLst/>
          </a:prstGeom>
        </p:spPr>
        <p:txBody>
          <a:bodyPr/>
          <a:lstStyle>
            <a:lvl1pPr marL="346066" indent="-346066" algn="l" defTabSz="457189" rtl="0" eaLnBrk="1" fontAlgn="base" hangingPunct="1">
              <a:spcBef>
                <a:spcPts val="1800"/>
              </a:spcBef>
              <a:spcAft>
                <a:spcPct val="0"/>
              </a:spcAft>
              <a:buSzPct val="135000"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93710" indent="-182558" algn="l" defTabSz="457189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595959"/>
              </a:buClr>
              <a:buFont typeface="Lucida Grande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22305" indent="-182558" algn="l" defTabSz="457189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595959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50899" indent="-182558" algn="l" defTabSz="457189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33457" indent="-182558" algn="l" defTabSz="457189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5000"/>
              <a:buFont typeface="Wingdings" panose="05000000000000000000" pitchFamily="2" charset="2"/>
              <a:buChar char="n"/>
            </a:pPr>
            <a:r>
              <a:rPr lang="en-HK" altLang="zh-CN" b="1" err="1">
                <a:latin typeface="微软雅黑" panose="020B0503020204020204" pitchFamily="34" charset="-122"/>
                <a:ea typeface="微软雅黑" panose="020B0503020204020204" pitchFamily="34" charset="-122"/>
              </a:rPr>
              <a:t>Beamsteering</a:t>
            </a:r>
            <a:r>
              <a:rPr lang="en-HK" altLang="zh-CN" b="1">
                <a:latin typeface="微软雅黑" panose="020B0503020204020204" pitchFamily="34" charset="-122"/>
                <a:ea typeface="微软雅黑" panose="020B0503020204020204" pitchFamily="34" charset="-122"/>
              </a:rPr>
              <a:t> Demo</a:t>
            </a:r>
          </a:p>
        </p:txBody>
      </p:sp>
      <p:pic>
        <p:nvPicPr>
          <p:cNvPr id="3" name="Picture 4" descr="A diagram of a circular object with different colored lines&#10;&#10;Description automatically generated">
            <a:extLst>
              <a:ext uri="{FF2B5EF4-FFF2-40B4-BE49-F238E27FC236}">
                <a16:creationId xmlns:a16="http://schemas.microsoft.com/office/drawing/2014/main" id="{86DF27CE-8CF6-A359-A2CD-03865E79F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76" y="1547862"/>
            <a:ext cx="3745954" cy="2809466"/>
          </a:xfrm>
          <a:prstGeom prst="rect">
            <a:avLst/>
          </a:prstGeom>
        </p:spPr>
      </p:pic>
      <p:pic>
        <p:nvPicPr>
          <p:cNvPr id="8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892D1F6-7D2A-BDDA-6C07-5BF9A51BBF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3"/>
          <a:stretch/>
        </p:blipFill>
        <p:spPr>
          <a:xfrm>
            <a:off x="8259718" y="4093121"/>
            <a:ext cx="3582512" cy="2333485"/>
          </a:xfrm>
          <a:prstGeom prst="rect">
            <a:avLst/>
          </a:prstGeom>
        </p:spPr>
      </p:pic>
      <p:sp>
        <p:nvSpPr>
          <p:cNvPr id="18" name="页脚占位符 3">
            <a:extLst>
              <a:ext uri="{FF2B5EF4-FFF2-40B4-BE49-F238E27FC236}">
                <a16:creationId xmlns:a16="http://schemas.microsoft.com/office/drawing/2014/main" id="{B1BF261E-D697-E7A4-E702-532144697C57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19" name="日期占位符 4">
            <a:extLst>
              <a:ext uri="{FF2B5EF4-FFF2-40B4-BE49-F238E27FC236}">
                <a16:creationId xmlns:a16="http://schemas.microsoft.com/office/drawing/2014/main" id="{69566F5F-3558-D7F1-3E4B-0F93EFA8339F}"/>
              </a:ext>
            </a:extLst>
          </p:cNvPr>
          <p:cNvSpPr txBox="1">
            <a:spLocks/>
          </p:cNvSpPr>
          <p:nvPr/>
        </p:nvSpPr>
        <p:spPr>
          <a:xfrm>
            <a:off x="0" y="6561560"/>
            <a:ext cx="219074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2922CC-A258-4864-A357-C8FE6A4B8651}" type="datetime1">
              <a:rPr lang="en-US" altLang="zh-CN" sz="1600" smtClean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9/28/2025</a:t>
            </a:fld>
            <a:endParaRPr lang="en-US" sz="16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5B581053-B166-2002-6A3D-6AF1B06319A5}"/>
              </a:ext>
            </a:extLst>
          </p:cNvPr>
          <p:cNvSpPr txBox="1">
            <a:spLocks/>
          </p:cNvSpPr>
          <p:nvPr/>
        </p:nvSpPr>
        <p:spPr>
          <a:xfrm>
            <a:off x="11432115" y="6561560"/>
            <a:ext cx="75988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3B3FEA-527F-40BC-B929-783F4514F1CF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19</a:t>
            </a:fld>
            <a:endParaRPr lang="en-US" altLang="zh-CN" sz="16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72bd2cb623ee2c1bb03bf50dcd0c352c">
            <a:hlinkClick r:id="" action="ppaction://media"/>
            <a:extLst>
              <a:ext uri="{FF2B5EF4-FFF2-40B4-BE49-F238E27FC236}">
                <a16:creationId xmlns:a16="http://schemas.microsoft.com/office/drawing/2014/main" id="{DE662340-F21A-2D91-77DD-5998439CA0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824" y="2057367"/>
            <a:ext cx="7170739" cy="403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D4EB4-0862-C2B0-E2B7-A7E99FAF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内容綱要</a:t>
            </a:r>
            <a:endParaRPr lang="en-HK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69306-FAE7-F1D0-2F26-5D406A000E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7375" y="1585917"/>
            <a:ext cx="6990292" cy="4389120"/>
          </a:xfrm>
        </p:spPr>
        <p:txBody>
          <a:bodyPr/>
          <a:lstStyle/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zh-CN" altLang="en-US" sz="2800" b="1" spc="13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團隊成員與技術協同</a:t>
            </a:r>
            <a:endParaRPr lang="en-US" altLang="zh-CN" sz="2800" b="1" spc="13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市場機遇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技術路綫與目標市場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產品描述與原型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商務拓展</a:t>
            </a:r>
            <a:endParaRPr lang="en-HK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69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B83F3-3B98-EFA0-D801-C44DE7371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49B3E-05A7-7F26-3BEB-D7849396464B}"/>
              </a:ext>
            </a:extLst>
          </p:cNvPr>
          <p:cNvSpPr txBox="1"/>
          <p:nvPr/>
        </p:nvSpPr>
        <p:spPr>
          <a:xfrm>
            <a:off x="617266" y="372251"/>
            <a:ext cx="1123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 </a:t>
            </a:r>
            <a:r>
              <a:rPr lang="zh-CN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產品原型：</a:t>
            </a:r>
            <a:r>
              <a:rPr lang="en-US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20–24-GHz Sub-Sampling PLL</a:t>
            </a:r>
            <a:endParaRPr lang="zh-CN" altLang="en-US" sz="320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B25AB5-4661-0766-57C1-745CA65B4E2A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652682B6-07E5-D477-5F2E-F6320C13D505}"/>
              </a:ext>
            </a:extLst>
          </p:cNvPr>
          <p:cNvSpPr txBox="1">
            <a:spLocks/>
          </p:cNvSpPr>
          <p:nvPr/>
        </p:nvSpPr>
        <p:spPr>
          <a:xfrm>
            <a:off x="0" y="6539201"/>
            <a:ext cx="219074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2922CC-A258-4864-A357-C8FE6A4B8651}" type="datetime1">
              <a:rPr lang="en-US" altLang="zh-CN" sz="1600" smtClean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9/28/2025</a:t>
            </a:fld>
            <a:endParaRPr lang="en-US" sz="16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93FBE793-24A5-4D16-ACF4-9DBA4FBA5B03}"/>
              </a:ext>
            </a:extLst>
          </p:cNvPr>
          <p:cNvSpPr txBox="1">
            <a:spLocks/>
          </p:cNvSpPr>
          <p:nvPr/>
        </p:nvSpPr>
        <p:spPr>
          <a:xfrm>
            <a:off x="11468099" y="6554191"/>
            <a:ext cx="75988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3B3FEA-527F-40BC-B929-783F4514F1CF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20</a:t>
            </a:fld>
            <a:endParaRPr lang="en-US" altLang="zh-CN" sz="16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6A7A550-11E5-DAF7-02FC-935DD6D35C77}"/>
              </a:ext>
            </a:extLst>
          </p:cNvPr>
          <p:cNvSpPr txBox="1"/>
          <p:nvPr/>
        </p:nvSpPr>
        <p:spPr>
          <a:xfrm>
            <a:off x="423861" y="5003445"/>
            <a:ext cx="112014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472" indent="-347472" algn="just" rtl="0" eaLnBrk="1" latinLnBrk="0" hangingPunct="1">
              <a:buClrTx/>
              <a:buSzPct val="90000"/>
              <a:buFont typeface="Wingdings" panose="05000000000000000000" pitchFamily="2" charset="2"/>
              <a:buChar char="p"/>
            </a:pPr>
            <a:r>
              <a:rPr lang="en-US" altLang="zh-CN" b="1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low-noise charge-domain gain control technique provides a bandwidth tuning range </a:t>
            </a:r>
            <a:r>
              <a:rPr lang="en-US" altLang="zh-CN" b="1" kern="120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greater than 30 dB, with noise contribution less than 3 fs</a:t>
            </a:r>
            <a:endParaRPr lang="zh-CN" altLang="zh-CN">
              <a:solidFill>
                <a:srgbClr val="C00000"/>
              </a:solidFill>
              <a:effectLst/>
            </a:endParaRPr>
          </a:p>
          <a:p>
            <a:pPr marL="347472" indent="-347472" algn="just" rtl="0" eaLnBrk="1" latinLnBrk="0" hangingPunct="1">
              <a:buFont typeface="Wingdings" panose="05000000000000000000" pitchFamily="2" charset="2"/>
              <a:buChar char="p"/>
            </a:pPr>
            <a:r>
              <a:rPr lang="en-US" altLang="zh-CN" b="1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design achieves </a:t>
            </a:r>
            <a:r>
              <a:rPr lang="en-US" altLang="zh-CN" b="1" kern="1200">
                <a:solidFill>
                  <a:srgbClr val="C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compact area (0.057 mm²) and ultra-low jitter (61.23 fs)</a:t>
            </a:r>
            <a:r>
              <a:rPr lang="en-US" altLang="zh-CN" b="1" kern="1200"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making it highly suitable for integration into phased array systems</a:t>
            </a:r>
            <a:endParaRPr lang="zh-CN" altLang="zh-CN">
              <a:effectLst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572EF69-ED41-FFF0-8ED1-5FA3C54A1EB3}"/>
              </a:ext>
            </a:extLst>
          </p:cNvPr>
          <p:cNvSpPr txBox="1"/>
          <p:nvPr/>
        </p:nvSpPr>
        <p:spPr>
          <a:xfrm>
            <a:off x="423861" y="6211143"/>
            <a:ext cx="11482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L. Wang, Z. Liu, R. Ma and C. P. Yue, "A Compact 20–24-GHz Sub-Sampling PLL With Charge-Domain Bandwidth Control Scheme," in </a:t>
            </a:r>
            <a:r>
              <a:rPr lang="en-US" altLang="zh-CN" sz="1400" i="1">
                <a:latin typeface="Arial" panose="020B0604020202020204" pitchFamily="34" charset="0"/>
                <a:cs typeface="Arial" panose="020B0604020202020204" pitchFamily="34" charset="0"/>
              </a:rPr>
              <a:t>IEEE Journal of Solid-State Circuits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, vol. 60, no. 3, pp. 768-784, March 2025</a:t>
            </a:r>
            <a:endParaRPr kumimoji="0" lang="zh-Hans-HK" altLang="en-US" sz="11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0E60872-ED78-2AD0-9D90-ED09CAB32122}"/>
              </a:ext>
            </a:extLst>
          </p:cNvPr>
          <p:cNvSpPr txBox="1"/>
          <p:nvPr/>
        </p:nvSpPr>
        <p:spPr>
          <a:xfrm>
            <a:off x="237308" y="1364530"/>
            <a:ext cx="915924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buFont typeface="Wingdings" panose="05000000000000000000" pitchFamily="2" charset="2"/>
              <a:buChar char="p"/>
              <a:defRPr/>
            </a:pPr>
            <a:r>
              <a:rPr lang="en-US" altLang="zh-CN" b="1">
                <a:latin typeface="Arial"/>
                <a:ea typeface="微软雅黑"/>
              </a:rPr>
              <a:t>22-GHz Compact, Low-Jitter Dual-path Sub-Sampling Phase-Locked Loop</a:t>
            </a:r>
            <a:endParaRPr kumimoji="0" lang="en-HK" altLang="zh-CN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圆角矩形 9">
            <a:extLst>
              <a:ext uri="{FF2B5EF4-FFF2-40B4-BE49-F238E27FC236}">
                <a16:creationId xmlns:a16="http://schemas.microsoft.com/office/drawing/2014/main" id="{392F1920-4293-3B6C-5A56-9B9582A6C5C5}"/>
              </a:ext>
            </a:extLst>
          </p:cNvPr>
          <p:cNvSpPr/>
          <p:nvPr/>
        </p:nvSpPr>
        <p:spPr>
          <a:xfrm>
            <a:off x="647700" y="1752600"/>
            <a:ext cx="10898186" cy="3199177"/>
          </a:xfrm>
          <a:prstGeom prst="roundRect">
            <a:avLst>
              <a:gd name="adj" fmla="val 856"/>
            </a:avLst>
          </a:prstGeom>
          <a:solidFill>
            <a:schemeClr val="bg1"/>
          </a:solidFill>
          <a:ln w="952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38100" dist="25400" dir="540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FCC5C39-3F7B-27FE-2A1B-C7D4CAC48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4" t="12749" r="52268" b="10202"/>
          <a:stretch>
            <a:fillRect/>
          </a:stretch>
        </p:blipFill>
        <p:spPr>
          <a:xfrm>
            <a:off x="855984" y="1863703"/>
            <a:ext cx="5095236" cy="2780296"/>
          </a:xfrm>
          <a:custGeom>
            <a:avLst/>
            <a:gdLst>
              <a:gd name="connsiteX0" fmla="*/ 0 w 5201919"/>
              <a:gd name="connsiteY0" fmla="*/ 0 h 2838509"/>
              <a:gd name="connsiteX1" fmla="*/ 5201919 w 5201919"/>
              <a:gd name="connsiteY1" fmla="*/ 0 h 2838509"/>
              <a:gd name="connsiteX2" fmla="*/ 5201919 w 5201919"/>
              <a:gd name="connsiteY2" fmla="*/ 2838509 h 2838509"/>
              <a:gd name="connsiteX3" fmla="*/ 0 w 5201919"/>
              <a:gd name="connsiteY3" fmla="*/ 2838509 h 2838509"/>
              <a:gd name="connsiteX4" fmla="*/ 0 w 5201919"/>
              <a:gd name="connsiteY4" fmla="*/ 0 h 283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1919" h="2838509">
                <a:moveTo>
                  <a:pt x="0" y="0"/>
                </a:moveTo>
                <a:lnTo>
                  <a:pt x="5201919" y="0"/>
                </a:lnTo>
                <a:lnTo>
                  <a:pt x="5201919" y="2838509"/>
                </a:lnTo>
                <a:lnTo>
                  <a:pt x="0" y="283850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1ECEEC8-B6B8-EBEC-E135-75D00EAB4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434" t="12749" r="710" b="20366"/>
          <a:stretch>
            <a:fillRect/>
          </a:stretch>
        </p:blipFill>
        <p:spPr>
          <a:xfrm>
            <a:off x="6332220" y="1848660"/>
            <a:ext cx="5181600" cy="2392825"/>
          </a:xfrm>
          <a:custGeom>
            <a:avLst/>
            <a:gdLst>
              <a:gd name="connsiteX0" fmla="*/ 0 w 5524136"/>
              <a:gd name="connsiteY0" fmla="*/ 0 h 2464040"/>
              <a:gd name="connsiteX1" fmla="*/ 5524136 w 5524136"/>
              <a:gd name="connsiteY1" fmla="*/ 0 h 2464040"/>
              <a:gd name="connsiteX2" fmla="*/ 5524136 w 5524136"/>
              <a:gd name="connsiteY2" fmla="*/ 2464040 h 2464040"/>
              <a:gd name="connsiteX3" fmla="*/ 0 w 5524136"/>
              <a:gd name="connsiteY3" fmla="*/ 2464040 h 2464040"/>
              <a:gd name="connsiteX4" fmla="*/ 0 w 5524136"/>
              <a:gd name="connsiteY4" fmla="*/ 0 h 246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136" h="2464040">
                <a:moveTo>
                  <a:pt x="0" y="0"/>
                </a:moveTo>
                <a:lnTo>
                  <a:pt x="5524136" y="0"/>
                </a:lnTo>
                <a:lnTo>
                  <a:pt x="5524136" y="2464040"/>
                </a:lnTo>
                <a:lnTo>
                  <a:pt x="0" y="2464040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F3BCE90-EF8E-6E06-79C4-5DD91B5075D8}"/>
              </a:ext>
            </a:extLst>
          </p:cNvPr>
          <p:cNvCxnSpPr/>
          <p:nvPr/>
        </p:nvCxnSpPr>
        <p:spPr>
          <a:xfrm>
            <a:off x="6101807" y="1882444"/>
            <a:ext cx="0" cy="2942302"/>
          </a:xfrm>
          <a:prstGeom prst="line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38100" dist="25400" dir="5400000" algn="t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48B1DD19-74E4-CD00-2D4A-58E8E55D59DB}"/>
              </a:ext>
            </a:extLst>
          </p:cNvPr>
          <p:cNvSpPr/>
          <p:nvPr/>
        </p:nvSpPr>
        <p:spPr>
          <a:xfrm>
            <a:off x="7535529" y="4271283"/>
            <a:ext cx="2816348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buSzPct val="90000"/>
            </a:pPr>
            <a:r>
              <a:rPr lang="en-US" altLang="zh-CN" sz="1600" b="1">
                <a:solidFill>
                  <a:schemeClr val="accent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Total Chip Area: 0.126 mm</a:t>
            </a:r>
            <a:r>
              <a:rPr lang="en-US" altLang="zh-CN" sz="1600" b="1" baseline="30000">
                <a:solidFill>
                  <a:schemeClr val="accent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</a:t>
            </a:r>
          </a:p>
          <a:p>
            <a:pPr algn="ctr">
              <a:spcBef>
                <a:spcPts val="300"/>
              </a:spcBef>
              <a:buSzPct val="90000"/>
            </a:pPr>
            <a:r>
              <a:rPr lang="en-US" altLang="zh-CN" sz="1600" b="1">
                <a:solidFill>
                  <a:schemeClr val="accent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Core Area: </a:t>
            </a:r>
            <a:r>
              <a:rPr lang="en-US" altLang="zh-CN" sz="1600" b="1" u="sng">
                <a:solidFill>
                  <a:schemeClr val="accent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0.057 mm</a:t>
            </a:r>
            <a:r>
              <a:rPr lang="en-US" altLang="zh-CN" sz="1600" b="1" u="sng" baseline="30000">
                <a:solidFill>
                  <a:schemeClr val="accent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ACD5248-5891-33B8-81EA-BBACD3EED125}"/>
              </a:ext>
            </a:extLst>
          </p:cNvPr>
          <p:cNvSpPr/>
          <p:nvPr/>
        </p:nvSpPr>
        <p:spPr>
          <a:xfrm>
            <a:off x="969633" y="4580168"/>
            <a:ext cx="4754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800"/>
              </a:spcBef>
              <a:buSzPct val="90000"/>
            </a:pPr>
            <a:r>
              <a:rPr lang="en-US" altLang="zh-CN" sz="1600" b="1">
                <a:solidFill>
                  <a:schemeClr val="accent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System architecture of the proposed DPSSPLL</a:t>
            </a:r>
          </a:p>
        </p:txBody>
      </p:sp>
    </p:spTree>
    <p:extLst>
      <p:ext uri="{BB962C8B-B14F-4D97-AF65-F5344CB8AC3E}">
        <p14:creationId xmlns:p14="http://schemas.microsoft.com/office/powerpoint/2010/main" val="2722839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4F991-C8ED-D6A2-01A4-371312579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F0251CE-7A97-D9F3-717C-FBC09EB952F2}"/>
              </a:ext>
            </a:extLst>
          </p:cNvPr>
          <p:cNvSpPr txBox="1"/>
          <p:nvPr/>
        </p:nvSpPr>
        <p:spPr>
          <a:xfrm>
            <a:off x="800885" y="338338"/>
            <a:ext cx="11184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en-US" sz="3200" b="1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GaN</a:t>
            </a:r>
            <a:r>
              <a:rPr lang="en-US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產品原型</a:t>
            </a:r>
            <a:r>
              <a:rPr lang="en-US" altLang="zh-CN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altLang="en-US" sz="32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PA, LNA, Laser Diode Driver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4D67C1-CD30-1503-CF56-A9D8D5D835F3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D0DAB528-0751-C0F4-08EB-FD9B14C41240}"/>
              </a:ext>
            </a:extLst>
          </p:cNvPr>
          <p:cNvSpPr txBox="1">
            <a:spLocks/>
          </p:cNvSpPr>
          <p:nvPr/>
        </p:nvSpPr>
        <p:spPr>
          <a:xfrm>
            <a:off x="0" y="6539201"/>
            <a:ext cx="219074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2922CC-A258-4864-A357-C8FE6A4B8651}" type="datetime1">
              <a:rPr lang="en-US" altLang="zh-CN" sz="1600" smtClean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9/28/2025</a:t>
            </a:fld>
            <a:endParaRPr lang="en-US" sz="16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BA42EF9C-7FB4-657C-D6E9-C271F948BA86}"/>
              </a:ext>
            </a:extLst>
          </p:cNvPr>
          <p:cNvSpPr txBox="1">
            <a:spLocks/>
          </p:cNvSpPr>
          <p:nvPr/>
        </p:nvSpPr>
        <p:spPr>
          <a:xfrm>
            <a:off x="11468099" y="6554191"/>
            <a:ext cx="75988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3B3FEA-527F-40BC-B929-783F4514F1CF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21</a:t>
            </a:fld>
            <a:endParaRPr lang="en-US" altLang="zh-CN" sz="16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9" name="组合 1058">
            <a:extLst>
              <a:ext uri="{FF2B5EF4-FFF2-40B4-BE49-F238E27FC236}">
                <a16:creationId xmlns:a16="http://schemas.microsoft.com/office/drawing/2014/main" id="{874D858F-43AE-6B12-7265-03C016CF7FF4}"/>
              </a:ext>
            </a:extLst>
          </p:cNvPr>
          <p:cNvGrpSpPr/>
          <p:nvPr/>
        </p:nvGrpSpPr>
        <p:grpSpPr>
          <a:xfrm>
            <a:off x="4490290" y="1431831"/>
            <a:ext cx="3982155" cy="2413174"/>
            <a:chOff x="524642" y="2166638"/>
            <a:chExt cx="4830868" cy="292749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8654D3E-8352-0611-F9A1-9FD748D5F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4642" y="2166638"/>
              <a:ext cx="4830868" cy="2927492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36926E8-8501-A30E-49FC-985E60B9A64B}"/>
                </a:ext>
              </a:extLst>
            </p:cNvPr>
            <p:cNvGrpSpPr/>
            <p:nvPr/>
          </p:nvGrpSpPr>
          <p:grpSpPr>
            <a:xfrm>
              <a:off x="2417563" y="2376712"/>
              <a:ext cx="178318" cy="291574"/>
              <a:chOff x="3204754" y="2786743"/>
              <a:chExt cx="844732" cy="1175657"/>
            </a:xfrm>
          </p:grpSpPr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DA91C1FD-1733-F3A6-5DFC-F234CC0DF84D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" name="圆柱体 1">
                <a:extLst>
                  <a:ext uri="{FF2B5EF4-FFF2-40B4-BE49-F238E27FC236}">
                    <a16:creationId xmlns:a16="http://schemas.microsoft.com/office/drawing/2014/main" id="{2B19E3EF-B0F5-6CD4-51E9-7D3196A5838A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F3D37F42-77D3-BA2D-AE55-2924673CAAA0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D3B3F01-212B-D146-EE5C-112348D86FAC}"/>
                </a:ext>
              </a:extLst>
            </p:cNvPr>
            <p:cNvGrpSpPr/>
            <p:nvPr/>
          </p:nvGrpSpPr>
          <p:grpSpPr>
            <a:xfrm>
              <a:off x="3167371" y="2796302"/>
              <a:ext cx="178318" cy="291574"/>
              <a:chOff x="3204754" y="2786743"/>
              <a:chExt cx="844732" cy="1175657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8FC9E691-6F0B-D710-71A0-A2F6518E8B41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圆柱体 14">
                <a:extLst>
                  <a:ext uri="{FF2B5EF4-FFF2-40B4-BE49-F238E27FC236}">
                    <a16:creationId xmlns:a16="http://schemas.microsoft.com/office/drawing/2014/main" id="{88B48D92-1467-F8B0-FE6A-80DDC6662C13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9D68939C-6581-0A22-5185-B3F677A8EB82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63B1F586-9772-B22F-760D-A6A7155A5FDB}"/>
                </a:ext>
              </a:extLst>
            </p:cNvPr>
            <p:cNvGrpSpPr/>
            <p:nvPr/>
          </p:nvGrpSpPr>
          <p:grpSpPr>
            <a:xfrm>
              <a:off x="4717140" y="3703781"/>
              <a:ext cx="178318" cy="291574"/>
              <a:chOff x="3204754" y="2786743"/>
              <a:chExt cx="844732" cy="1175657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7CACDBF2-28F0-9E8E-D4B2-AC7110012614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圆柱体 22">
                <a:extLst>
                  <a:ext uri="{FF2B5EF4-FFF2-40B4-BE49-F238E27FC236}">
                    <a16:creationId xmlns:a16="http://schemas.microsoft.com/office/drawing/2014/main" id="{4DF8ED4D-7DD8-5EDF-285A-525DCE514DA3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F744E9D2-E198-4810-2104-21C0EB99CB4D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45FE7BB-4146-E053-C66D-B8DF927D4FF9}"/>
                </a:ext>
              </a:extLst>
            </p:cNvPr>
            <p:cNvGrpSpPr/>
            <p:nvPr/>
          </p:nvGrpSpPr>
          <p:grpSpPr>
            <a:xfrm>
              <a:off x="4550252" y="3805923"/>
              <a:ext cx="178318" cy="291574"/>
              <a:chOff x="3204754" y="2786743"/>
              <a:chExt cx="844732" cy="1175657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239171F-4812-2E31-ACC6-B0A98825F10E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圆柱体 26">
                <a:extLst>
                  <a:ext uri="{FF2B5EF4-FFF2-40B4-BE49-F238E27FC236}">
                    <a16:creationId xmlns:a16="http://schemas.microsoft.com/office/drawing/2014/main" id="{3EED61C9-E445-8301-99BD-2078E0BC3291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7533485F-0558-26FC-C5F9-F7657A3EADF7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5CB6652-9346-609D-55B4-E44A6448F4BE}"/>
                </a:ext>
              </a:extLst>
            </p:cNvPr>
            <p:cNvGrpSpPr/>
            <p:nvPr/>
          </p:nvGrpSpPr>
          <p:grpSpPr>
            <a:xfrm>
              <a:off x="4382647" y="3896878"/>
              <a:ext cx="178318" cy="291574"/>
              <a:chOff x="3204754" y="2786743"/>
              <a:chExt cx="844732" cy="1175657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6CEDBAE7-60F2-4B19-EDE2-C38F7C07434D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圆柱体 30">
                <a:extLst>
                  <a:ext uri="{FF2B5EF4-FFF2-40B4-BE49-F238E27FC236}">
                    <a16:creationId xmlns:a16="http://schemas.microsoft.com/office/drawing/2014/main" id="{6A0A4CE8-DA01-99F5-8DA0-467AC5AF0A22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6A14E281-1777-8167-B22A-034D69BD344C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188196E-7E18-5268-C111-FF1D0FAD74BE}"/>
                </a:ext>
              </a:extLst>
            </p:cNvPr>
            <p:cNvGrpSpPr/>
            <p:nvPr/>
          </p:nvGrpSpPr>
          <p:grpSpPr>
            <a:xfrm>
              <a:off x="3929232" y="4197053"/>
              <a:ext cx="178318" cy="291574"/>
              <a:chOff x="3204754" y="2786743"/>
              <a:chExt cx="844732" cy="1175657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97C6D555-C764-65BD-B8BF-8BDD97BDD054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圆柱体 34">
                <a:extLst>
                  <a:ext uri="{FF2B5EF4-FFF2-40B4-BE49-F238E27FC236}">
                    <a16:creationId xmlns:a16="http://schemas.microsoft.com/office/drawing/2014/main" id="{4D039FC5-2E20-BF97-96A1-B6E31EA953EC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7E23E2AF-D359-0E68-6F3B-9664114C160A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439F308D-04C2-4CDB-56D8-C3BB26055FFC}"/>
                </a:ext>
              </a:extLst>
            </p:cNvPr>
            <p:cNvGrpSpPr/>
            <p:nvPr/>
          </p:nvGrpSpPr>
          <p:grpSpPr>
            <a:xfrm>
              <a:off x="2603501" y="3876469"/>
              <a:ext cx="178318" cy="291574"/>
              <a:chOff x="3204754" y="2786743"/>
              <a:chExt cx="844732" cy="1175657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62EAA3BF-EDF9-7E1F-FCFD-5BF7A2F79961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圆柱体 38">
                <a:extLst>
                  <a:ext uri="{FF2B5EF4-FFF2-40B4-BE49-F238E27FC236}">
                    <a16:creationId xmlns:a16="http://schemas.microsoft.com/office/drawing/2014/main" id="{C7D09212-FE52-C261-CB82-103F5A6E2C12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3071876-01FE-4AE7-EF2B-43FF00E78998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0445A88F-AED2-1C11-C548-34AA2B05B8DE}"/>
                </a:ext>
              </a:extLst>
            </p:cNvPr>
            <p:cNvGrpSpPr/>
            <p:nvPr/>
          </p:nvGrpSpPr>
          <p:grpSpPr>
            <a:xfrm>
              <a:off x="3750914" y="4292546"/>
              <a:ext cx="178318" cy="291574"/>
              <a:chOff x="3204754" y="2786743"/>
              <a:chExt cx="844732" cy="1175657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BEEC6E3B-2D09-CF2C-FE7F-EEDF8E13D6FF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圆柱体 42">
                <a:extLst>
                  <a:ext uri="{FF2B5EF4-FFF2-40B4-BE49-F238E27FC236}">
                    <a16:creationId xmlns:a16="http://schemas.microsoft.com/office/drawing/2014/main" id="{DDC8981D-A29D-B3D7-7BF3-8588C80055FD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AC6E9667-D280-7A58-D894-E5486A55EE60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981B16D5-209D-C393-D58B-87A25CC90758}"/>
                </a:ext>
              </a:extLst>
            </p:cNvPr>
            <p:cNvGrpSpPr/>
            <p:nvPr/>
          </p:nvGrpSpPr>
          <p:grpSpPr>
            <a:xfrm>
              <a:off x="4105645" y="4107992"/>
              <a:ext cx="178318" cy="291574"/>
              <a:chOff x="3204754" y="2786743"/>
              <a:chExt cx="844732" cy="1175657"/>
            </a:xfrm>
          </p:grpSpPr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0AB6008B-7514-0E42-74AA-6959EE0845B4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柱体 46">
                <a:extLst>
                  <a:ext uri="{FF2B5EF4-FFF2-40B4-BE49-F238E27FC236}">
                    <a16:creationId xmlns:a16="http://schemas.microsoft.com/office/drawing/2014/main" id="{F8A63C5A-F697-4FD4-AAE5-362E1DBA2CFA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C2BE98C0-F754-A1A3-EF55-277FBC6AF880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9F33E4FC-F9A7-66B3-9021-2E0042C9A9FC}"/>
                </a:ext>
              </a:extLst>
            </p:cNvPr>
            <p:cNvGrpSpPr/>
            <p:nvPr/>
          </p:nvGrpSpPr>
          <p:grpSpPr>
            <a:xfrm>
              <a:off x="2122137" y="3571744"/>
              <a:ext cx="178318" cy="291574"/>
              <a:chOff x="3204754" y="2786743"/>
              <a:chExt cx="844732" cy="1175657"/>
            </a:xfrm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06C325DC-4940-B159-853D-81FFF0AB0458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圆柱体 50">
                <a:extLst>
                  <a:ext uri="{FF2B5EF4-FFF2-40B4-BE49-F238E27FC236}">
                    <a16:creationId xmlns:a16="http://schemas.microsoft.com/office/drawing/2014/main" id="{640D71A3-6392-8E72-98E8-53743293C481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E29C14EC-7AAA-0621-2275-8F859899E3CA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7CDC946B-E3D9-2F3D-2808-8E2AA70AE3A7}"/>
                </a:ext>
              </a:extLst>
            </p:cNvPr>
            <p:cNvGrpSpPr/>
            <p:nvPr/>
          </p:nvGrpSpPr>
          <p:grpSpPr>
            <a:xfrm>
              <a:off x="1680570" y="3315807"/>
              <a:ext cx="178318" cy="291574"/>
              <a:chOff x="3204754" y="2786743"/>
              <a:chExt cx="844732" cy="1175657"/>
            </a:xfrm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601C0F05-4198-DB1B-ABCD-FDD89A4EEBE5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圆柱体 54">
                <a:extLst>
                  <a:ext uri="{FF2B5EF4-FFF2-40B4-BE49-F238E27FC236}">
                    <a16:creationId xmlns:a16="http://schemas.microsoft.com/office/drawing/2014/main" id="{96B0F0A5-CB72-4FD4-680E-CAA3E3E241C4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C3FCA0EE-9DE8-19D8-B35D-353552A3FE41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65CA20DC-366B-9710-02FE-B7409336E096}"/>
                </a:ext>
              </a:extLst>
            </p:cNvPr>
            <p:cNvGrpSpPr/>
            <p:nvPr/>
          </p:nvGrpSpPr>
          <p:grpSpPr>
            <a:xfrm>
              <a:off x="1468998" y="2599330"/>
              <a:ext cx="178318" cy="291574"/>
              <a:chOff x="3204754" y="2786743"/>
              <a:chExt cx="844732" cy="1175657"/>
            </a:xfrm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61912A4A-5176-1F16-2F91-0F4F75A3A8A1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圆柱体 62">
                <a:extLst>
                  <a:ext uri="{FF2B5EF4-FFF2-40B4-BE49-F238E27FC236}">
                    <a16:creationId xmlns:a16="http://schemas.microsoft.com/office/drawing/2014/main" id="{F912E83B-078F-8DAD-F71F-DAF8FF07BD5B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4" name="椭圆 1023">
                <a:extLst>
                  <a:ext uri="{FF2B5EF4-FFF2-40B4-BE49-F238E27FC236}">
                    <a16:creationId xmlns:a16="http://schemas.microsoft.com/office/drawing/2014/main" id="{183F1578-1B41-5E82-6389-81BBB63C31F3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7DFA9D8D-6713-70B1-D21A-65A51690BACA}"/>
                </a:ext>
              </a:extLst>
            </p:cNvPr>
            <p:cNvGrpSpPr/>
            <p:nvPr/>
          </p:nvGrpSpPr>
          <p:grpSpPr>
            <a:xfrm>
              <a:off x="1309730" y="2684885"/>
              <a:ext cx="178318" cy="291574"/>
              <a:chOff x="3204754" y="2786743"/>
              <a:chExt cx="844732" cy="1175657"/>
            </a:xfrm>
          </p:grpSpPr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B3F0F99F-DA9D-4FE1-3DE7-B5D541A23D59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圆柱体 58">
                <a:extLst>
                  <a:ext uri="{FF2B5EF4-FFF2-40B4-BE49-F238E27FC236}">
                    <a16:creationId xmlns:a16="http://schemas.microsoft.com/office/drawing/2014/main" id="{A680CD6C-FE29-33D3-5907-39A00ABDEF29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1D0F00AE-911F-3CE4-4AE4-A6849B83338D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25" name="组合 1024">
              <a:extLst>
                <a:ext uri="{FF2B5EF4-FFF2-40B4-BE49-F238E27FC236}">
                  <a16:creationId xmlns:a16="http://schemas.microsoft.com/office/drawing/2014/main" id="{1A2D068C-CD6D-B6FA-64EB-837DA5B946C7}"/>
                </a:ext>
              </a:extLst>
            </p:cNvPr>
            <p:cNvGrpSpPr/>
            <p:nvPr/>
          </p:nvGrpSpPr>
          <p:grpSpPr>
            <a:xfrm>
              <a:off x="1157550" y="2757518"/>
              <a:ext cx="178318" cy="291574"/>
              <a:chOff x="3204754" y="2786743"/>
              <a:chExt cx="844732" cy="1175657"/>
            </a:xfrm>
          </p:grpSpPr>
          <p:sp>
            <p:nvSpPr>
              <p:cNvPr id="1027" name="椭圆 1026">
                <a:extLst>
                  <a:ext uri="{FF2B5EF4-FFF2-40B4-BE49-F238E27FC236}">
                    <a16:creationId xmlns:a16="http://schemas.microsoft.com/office/drawing/2014/main" id="{A63F7D19-6CFB-C2C2-687E-6E1190DCBA78}"/>
                  </a:ext>
                </a:extLst>
              </p:cNvPr>
              <p:cNvSpPr/>
              <p:nvPr/>
            </p:nvSpPr>
            <p:spPr>
              <a:xfrm>
                <a:off x="3204754" y="2786743"/>
                <a:ext cx="844732" cy="7315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8" name="圆柱体 1027">
                <a:extLst>
                  <a:ext uri="{FF2B5EF4-FFF2-40B4-BE49-F238E27FC236}">
                    <a16:creationId xmlns:a16="http://schemas.microsoft.com/office/drawing/2014/main" id="{C267DBBB-76FD-B621-BFC4-F73E0D2986E4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888274"/>
              </a:xfrm>
              <a:prstGeom prst="can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9" name="椭圆 1028">
                <a:extLst>
                  <a:ext uri="{FF2B5EF4-FFF2-40B4-BE49-F238E27FC236}">
                    <a16:creationId xmlns:a16="http://schemas.microsoft.com/office/drawing/2014/main" id="{7CCB1BA7-E49A-7EB2-EAF0-3987608BE75A}"/>
                  </a:ext>
                </a:extLst>
              </p:cNvPr>
              <p:cNvSpPr/>
              <p:nvPr/>
            </p:nvSpPr>
            <p:spPr>
              <a:xfrm>
                <a:off x="3204754" y="3074126"/>
                <a:ext cx="844732" cy="202474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60" name="组合 1059">
            <a:extLst>
              <a:ext uri="{FF2B5EF4-FFF2-40B4-BE49-F238E27FC236}">
                <a16:creationId xmlns:a16="http://schemas.microsoft.com/office/drawing/2014/main" id="{4415AAB8-CB09-5EEC-D83E-E8FB2E633624}"/>
              </a:ext>
            </a:extLst>
          </p:cNvPr>
          <p:cNvGrpSpPr/>
          <p:nvPr/>
        </p:nvGrpSpPr>
        <p:grpSpPr>
          <a:xfrm>
            <a:off x="872293" y="1504053"/>
            <a:ext cx="3289009" cy="1974130"/>
            <a:chOff x="6345917" y="1951074"/>
            <a:chExt cx="4324954" cy="2595925"/>
          </a:xfrm>
        </p:grpSpPr>
        <p:pic>
          <p:nvPicPr>
            <p:cNvPr id="1031" name="图片 1030" descr="图片包含 室内, 关, 电路, 键盘&#10;&#10;AI 生成的内容可能不正确。">
              <a:extLst>
                <a:ext uri="{FF2B5EF4-FFF2-40B4-BE49-F238E27FC236}">
                  <a16:creationId xmlns:a16="http://schemas.microsoft.com/office/drawing/2014/main" id="{AE44A7E5-55B7-4B86-7EED-3C92CB9D9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917" y="1951074"/>
              <a:ext cx="4324954" cy="2595925"/>
            </a:xfrm>
            <a:prstGeom prst="rect">
              <a:avLst/>
            </a:prstGeom>
          </p:spPr>
        </p:pic>
        <p:sp>
          <p:nvSpPr>
            <p:cNvPr id="1032" name="椭圆 1031">
              <a:extLst>
                <a:ext uri="{FF2B5EF4-FFF2-40B4-BE49-F238E27FC236}">
                  <a16:creationId xmlns:a16="http://schemas.microsoft.com/office/drawing/2014/main" id="{7C26CC44-EB65-326A-5498-A934074B9AE0}"/>
                </a:ext>
              </a:extLst>
            </p:cNvPr>
            <p:cNvSpPr/>
            <p:nvPr/>
          </p:nvSpPr>
          <p:spPr>
            <a:xfrm>
              <a:off x="7528560" y="2336800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3" name="椭圆 1032">
              <a:extLst>
                <a:ext uri="{FF2B5EF4-FFF2-40B4-BE49-F238E27FC236}">
                  <a16:creationId xmlns:a16="http://schemas.microsoft.com/office/drawing/2014/main" id="{55056C40-36E4-A7D1-34E5-A347E0FE828C}"/>
                </a:ext>
              </a:extLst>
            </p:cNvPr>
            <p:cNvSpPr/>
            <p:nvPr/>
          </p:nvSpPr>
          <p:spPr>
            <a:xfrm>
              <a:off x="8508394" y="2326280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4" name="椭圆 1033">
              <a:extLst>
                <a:ext uri="{FF2B5EF4-FFF2-40B4-BE49-F238E27FC236}">
                  <a16:creationId xmlns:a16="http://schemas.microsoft.com/office/drawing/2014/main" id="{09899A7B-CF26-A47E-30AA-6AC31AFB8A91}"/>
                </a:ext>
              </a:extLst>
            </p:cNvPr>
            <p:cNvSpPr/>
            <p:nvPr/>
          </p:nvSpPr>
          <p:spPr>
            <a:xfrm>
              <a:off x="9577541" y="2306023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5" name="椭圆 1034">
              <a:extLst>
                <a:ext uri="{FF2B5EF4-FFF2-40B4-BE49-F238E27FC236}">
                  <a16:creationId xmlns:a16="http://schemas.microsoft.com/office/drawing/2014/main" id="{C1DA9DAF-9913-4789-2042-8EA1BAE213DB}"/>
                </a:ext>
              </a:extLst>
            </p:cNvPr>
            <p:cNvSpPr/>
            <p:nvPr/>
          </p:nvSpPr>
          <p:spPr>
            <a:xfrm>
              <a:off x="7725509" y="2334616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6" name="椭圆 1035">
              <a:extLst>
                <a:ext uri="{FF2B5EF4-FFF2-40B4-BE49-F238E27FC236}">
                  <a16:creationId xmlns:a16="http://schemas.microsoft.com/office/drawing/2014/main" id="{BAEA2AAF-F58D-CC1F-A8F1-FA2A15B811B2}"/>
                </a:ext>
              </a:extLst>
            </p:cNvPr>
            <p:cNvSpPr/>
            <p:nvPr/>
          </p:nvSpPr>
          <p:spPr>
            <a:xfrm>
              <a:off x="7334067" y="2343862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7" name="椭圆 1036">
              <a:extLst>
                <a:ext uri="{FF2B5EF4-FFF2-40B4-BE49-F238E27FC236}">
                  <a16:creationId xmlns:a16="http://schemas.microsoft.com/office/drawing/2014/main" id="{6D6AF480-AE9B-0BAF-84E9-EAD88A8FB66B}"/>
                </a:ext>
              </a:extLst>
            </p:cNvPr>
            <p:cNvSpPr/>
            <p:nvPr/>
          </p:nvSpPr>
          <p:spPr>
            <a:xfrm>
              <a:off x="6681284" y="2349298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8" name="椭圆 1037">
              <a:extLst>
                <a:ext uri="{FF2B5EF4-FFF2-40B4-BE49-F238E27FC236}">
                  <a16:creationId xmlns:a16="http://schemas.microsoft.com/office/drawing/2014/main" id="{4BE111DB-B7FE-D342-A4BB-081FE90B4491}"/>
                </a:ext>
              </a:extLst>
            </p:cNvPr>
            <p:cNvSpPr/>
            <p:nvPr/>
          </p:nvSpPr>
          <p:spPr>
            <a:xfrm>
              <a:off x="6681284" y="2594758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9" name="椭圆 1038">
              <a:extLst>
                <a:ext uri="{FF2B5EF4-FFF2-40B4-BE49-F238E27FC236}">
                  <a16:creationId xmlns:a16="http://schemas.microsoft.com/office/drawing/2014/main" id="{865EAA0F-2250-A18D-EBCC-1C3E565D4B01}"/>
                </a:ext>
              </a:extLst>
            </p:cNvPr>
            <p:cNvSpPr/>
            <p:nvPr/>
          </p:nvSpPr>
          <p:spPr>
            <a:xfrm>
              <a:off x="8324474" y="2334615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0" name="椭圆 1039">
              <a:extLst>
                <a:ext uri="{FF2B5EF4-FFF2-40B4-BE49-F238E27FC236}">
                  <a16:creationId xmlns:a16="http://schemas.microsoft.com/office/drawing/2014/main" id="{4F3EE5DF-9A67-C1CA-898D-FAE2E5FEED42}"/>
                </a:ext>
              </a:extLst>
            </p:cNvPr>
            <p:cNvSpPr/>
            <p:nvPr/>
          </p:nvSpPr>
          <p:spPr>
            <a:xfrm>
              <a:off x="8703583" y="2327906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1" name="椭圆 1040">
              <a:extLst>
                <a:ext uri="{FF2B5EF4-FFF2-40B4-BE49-F238E27FC236}">
                  <a16:creationId xmlns:a16="http://schemas.microsoft.com/office/drawing/2014/main" id="{D2D40477-63F8-1FF7-B3D1-B55A2412D640}"/>
                </a:ext>
              </a:extLst>
            </p:cNvPr>
            <p:cNvSpPr/>
            <p:nvPr/>
          </p:nvSpPr>
          <p:spPr>
            <a:xfrm>
              <a:off x="9391364" y="2306023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2" name="椭圆 1041">
              <a:extLst>
                <a:ext uri="{FF2B5EF4-FFF2-40B4-BE49-F238E27FC236}">
                  <a16:creationId xmlns:a16="http://schemas.microsoft.com/office/drawing/2014/main" id="{0A69F8F7-1CE7-C14D-9D3D-697023630A58}"/>
                </a:ext>
              </a:extLst>
            </p:cNvPr>
            <p:cNvSpPr/>
            <p:nvPr/>
          </p:nvSpPr>
          <p:spPr>
            <a:xfrm>
              <a:off x="9780549" y="2306023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3" name="椭圆 1042">
              <a:extLst>
                <a:ext uri="{FF2B5EF4-FFF2-40B4-BE49-F238E27FC236}">
                  <a16:creationId xmlns:a16="http://schemas.microsoft.com/office/drawing/2014/main" id="{D92E4EEC-E637-5BBB-4605-3B7B12A3A39A}"/>
                </a:ext>
              </a:extLst>
            </p:cNvPr>
            <p:cNvSpPr/>
            <p:nvPr/>
          </p:nvSpPr>
          <p:spPr>
            <a:xfrm>
              <a:off x="10154314" y="3235106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4" name="椭圆 1043">
              <a:extLst>
                <a:ext uri="{FF2B5EF4-FFF2-40B4-BE49-F238E27FC236}">
                  <a16:creationId xmlns:a16="http://schemas.microsoft.com/office/drawing/2014/main" id="{4368B830-17A4-4426-A446-75B184AC896A}"/>
                </a:ext>
              </a:extLst>
            </p:cNvPr>
            <p:cNvSpPr/>
            <p:nvPr/>
          </p:nvSpPr>
          <p:spPr>
            <a:xfrm>
              <a:off x="10154314" y="3047170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5" name="椭圆 1044">
              <a:extLst>
                <a:ext uri="{FF2B5EF4-FFF2-40B4-BE49-F238E27FC236}">
                  <a16:creationId xmlns:a16="http://schemas.microsoft.com/office/drawing/2014/main" id="{8EDB4CD5-8665-4615-DF42-628B17B94B6F}"/>
                </a:ext>
              </a:extLst>
            </p:cNvPr>
            <p:cNvSpPr/>
            <p:nvPr/>
          </p:nvSpPr>
          <p:spPr>
            <a:xfrm>
              <a:off x="10154314" y="3442732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6" name="椭圆 1045">
              <a:extLst>
                <a:ext uri="{FF2B5EF4-FFF2-40B4-BE49-F238E27FC236}">
                  <a16:creationId xmlns:a16="http://schemas.microsoft.com/office/drawing/2014/main" id="{9D372FC0-8B83-9B0D-9D6C-47A2FF046C7E}"/>
                </a:ext>
              </a:extLst>
            </p:cNvPr>
            <p:cNvSpPr/>
            <p:nvPr/>
          </p:nvSpPr>
          <p:spPr>
            <a:xfrm>
              <a:off x="9295117" y="4019841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7" name="椭圆 1046">
              <a:extLst>
                <a:ext uri="{FF2B5EF4-FFF2-40B4-BE49-F238E27FC236}">
                  <a16:creationId xmlns:a16="http://schemas.microsoft.com/office/drawing/2014/main" id="{9183F744-2ECB-E86C-AD95-C145A950D1F0}"/>
                </a:ext>
              </a:extLst>
            </p:cNvPr>
            <p:cNvSpPr/>
            <p:nvPr/>
          </p:nvSpPr>
          <p:spPr>
            <a:xfrm>
              <a:off x="9102754" y="4016796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" name="椭圆 1047">
              <a:extLst>
                <a:ext uri="{FF2B5EF4-FFF2-40B4-BE49-F238E27FC236}">
                  <a16:creationId xmlns:a16="http://schemas.microsoft.com/office/drawing/2014/main" id="{A8A28190-F2BB-1B97-6FF5-47BFD20877DC}"/>
                </a:ext>
              </a:extLst>
            </p:cNvPr>
            <p:cNvSpPr/>
            <p:nvPr/>
          </p:nvSpPr>
          <p:spPr>
            <a:xfrm>
              <a:off x="9487480" y="4006642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" name="椭圆 1048">
              <a:extLst>
                <a:ext uri="{FF2B5EF4-FFF2-40B4-BE49-F238E27FC236}">
                  <a16:creationId xmlns:a16="http://schemas.microsoft.com/office/drawing/2014/main" id="{30AEA1FE-E1BB-9644-0705-717012C1100B}"/>
                </a:ext>
              </a:extLst>
            </p:cNvPr>
            <p:cNvSpPr/>
            <p:nvPr/>
          </p:nvSpPr>
          <p:spPr>
            <a:xfrm>
              <a:off x="10154314" y="3994865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0" name="椭圆 1049">
              <a:extLst>
                <a:ext uri="{FF2B5EF4-FFF2-40B4-BE49-F238E27FC236}">
                  <a16:creationId xmlns:a16="http://schemas.microsoft.com/office/drawing/2014/main" id="{BC7C6654-C81F-6A36-527D-7EE579DD93A6}"/>
                </a:ext>
              </a:extLst>
            </p:cNvPr>
            <p:cNvSpPr/>
            <p:nvPr/>
          </p:nvSpPr>
          <p:spPr>
            <a:xfrm>
              <a:off x="8429654" y="4027051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1" name="椭圆 1050">
              <a:extLst>
                <a:ext uri="{FF2B5EF4-FFF2-40B4-BE49-F238E27FC236}">
                  <a16:creationId xmlns:a16="http://schemas.microsoft.com/office/drawing/2014/main" id="{4B855CE2-7002-0EB6-CB45-93B11512A56E}"/>
                </a:ext>
              </a:extLst>
            </p:cNvPr>
            <p:cNvSpPr/>
            <p:nvPr/>
          </p:nvSpPr>
          <p:spPr>
            <a:xfrm>
              <a:off x="8223312" y="4022232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2" name="椭圆 1051">
              <a:extLst>
                <a:ext uri="{FF2B5EF4-FFF2-40B4-BE49-F238E27FC236}">
                  <a16:creationId xmlns:a16="http://schemas.microsoft.com/office/drawing/2014/main" id="{07897D5A-E7B4-F2FE-03B5-D474D0997851}"/>
                </a:ext>
              </a:extLst>
            </p:cNvPr>
            <p:cNvSpPr/>
            <p:nvPr/>
          </p:nvSpPr>
          <p:spPr>
            <a:xfrm>
              <a:off x="8030949" y="4029852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3" name="椭圆 1052">
              <a:extLst>
                <a:ext uri="{FF2B5EF4-FFF2-40B4-BE49-F238E27FC236}">
                  <a16:creationId xmlns:a16="http://schemas.microsoft.com/office/drawing/2014/main" id="{504B5D9D-4036-A4A8-A877-94A47528E21D}"/>
                </a:ext>
              </a:extLst>
            </p:cNvPr>
            <p:cNvSpPr/>
            <p:nvPr/>
          </p:nvSpPr>
          <p:spPr>
            <a:xfrm>
              <a:off x="7151507" y="4042972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4" name="椭圆 1053">
              <a:extLst>
                <a:ext uri="{FF2B5EF4-FFF2-40B4-BE49-F238E27FC236}">
                  <a16:creationId xmlns:a16="http://schemas.microsoft.com/office/drawing/2014/main" id="{787B9497-5B05-3BAC-6740-7168CEB17FE5}"/>
                </a:ext>
              </a:extLst>
            </p:cNvPr>
            <p:cNvSpPr/>
            <p:nvPr/>
          </p:nvSpPr>
          <p:spPr>
            <a:xfrm>
              <a:off x="7356495" y="4035652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5" name="椭圆 1054">
              <a:extLst>
                <a:ext uri="{FF2B5EF4-FFF2-40B4-BE49-F238E27FC236}">
                  <a16:creationId xmlns:a16="http://schemas.microsoft.com/office/drawing/2014/main" id="{BE0157E6-E05D-4EC0-E676-D9B2840DCB99}"/>
                </a:ext>
              </a:extLst>
            </p:cNvPr>
            <p:cNvSpPr/>
            <p:nvPr/>
          </p:nvSpPr>
          <p:spPr>
            <a:xfrm>
              <a:off x="6969422" y="4044898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6" name="椭圆 1055">
              <a:extLst>
                <a:ext uri="{FF2B5EF4-FFF2-40B4-BE49-F238E27FC236}">
                  <a16:creationId xmlns:a16="http://schemas.microsoft.com/office/drawing/2014/main" id="{FF18E6AF-A7BF-7BB4-80A1-40B92ACE61FA}"/>
                </a:ext>
              </a:extLst>
            </p:cNvPr>
            <p:cNvSpPr/>
            <p:nvPr/>
          </p:nvSpPr>
          <p:spPr>
            <a:xfrm>
              <a:off x="6681284" y="3283498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7" name="椭圆 1056">
              <a:extLst>
                <a:ext uri="{FF2B5EF4-FFF2-40B4-BE49-F238E27FC236}">
                  <a16:creationId xmlns:a16="http://schemas.microsoft.com/office/drawing/2014/main" id="{4A975C75-BE2B-5697-C9E0-05A65CF2CB13}"/>
                </a:ext>
              </a:extLst>
            </p:cNvPr>
            <p:cNvSpPr/>
            <p:nvPr/>
          </p:nvSpPr>
          <p:spPr>
            <a:xfrm>
              <a:off x="6681284" y="3087876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8" name="椭圆 1057">
              <a:extLst>
                <a:ext uri="{FF2B5EF4-FFF2-40B4-BE49-F238E27FC236}">
                  <a16:creationId xmlns:a16="http://schemas.microsoft.com/office/drawing/2014/main" id="{F713EB44-5731-C404-A4FD-C0928D2CC9BD}"/>
                </a:ext>
              </a:extLst>
            </p:cNvPr>
            <p:cNvSpPr/>
            <p:nvPr/>
          </p:nvSpPr>
          <p:spPr>
            <a:xfrm>
              <a:off x="6681284" y="3479120"/>
              <a:ext cx="157480" cy="16140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62" name="文本框 1061">
            <a:extLst>
              <a:ext uri="{FF2B5EF4-FFF2-40B4-BE49-F238E27FC236}">
                <a16:creationId xmlns:a16="http://schemas.microsoft.com/office/drawing/2014/main" id="{AB34C5E4-98F2-DBAF-A928-618D0AFDA4C0}"/>
              </a:ext>
            </a:extLst>
          </p:cNvPr>
          <p:cNvSpPr txBox="1"/>
          <p:nvPr/>
        </p:nvSpPr>
        <p:spPr>
          <a:xfrm>
            <a:off x="1988459" y="3690585"/>
            <a:ext cx="1016461" cy="3719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CA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CA" alt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5F11EE22-935C-C8FE-AD6C-81F771BF0CD7}"/>
              </a:ext>
            </a:extLst>
          </p:cNvPr>
          <p:cNvSpPr txBox="1"/>
          <p:nvPr/>
        </p:nvSpPr>
        <p:spPr>
          <a:xfrm>
            <a:off x="6771216" y="1621597"/>
            <a:ext cx="1016461" cy="3719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CA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CA" altLang="en-US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4" name="文本框 1063">
            <a:extLst>
              <a:ext uri="{FF2B5EF4-FFF2-40B4-BE49-F238E27FC236}">
                <a16:creationId xmlns:a16="http://schemas.microsoft.com/office/drawing/2014/main" id="{CBF0E1A1-8F08-2A85-EC4D-4CBD93EA4242}"/>
              </a:ext>
            </a:extLst>
          </p:cNvPr>
          <p:cNvSpPr txBox="1"/>
          <p:nvPr/>
        </p:nvSpPr>
        <p:spPr>
          <a:xfrm>
            <a:off x="730870" y="4378108"/>
            <a:ext cx="7863139" cy="23436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CA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Top-view of a </a:t>
            </a:r>
            <a:r>
              <a:rPr lang="en-CA" altLang="zh-CN" sz="2000" b="1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CA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 low-noise Amplifier (LNA) chip with bumps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CA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Top-left view of a </a:t>
            </a:r>
            <a:r>
              <a:rPr lang="en-CA" altLang="zh-CN" sz="2000" b="1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CA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 power amplifier (PA) chip with bumps</a:t>
            </a: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CA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Top-view of a </a:t>
            </a:r>
            <a:r>
              <a:rPr lang="en-CA" altLang="zh-CN" sz="2000" b="1" err="1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CA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 laser diode driver (LDD) chip with bumps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endParaRPr lang="zh-C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66" name="直接箭头连接符 1065">
            <a:extLst>
              <a:ext uri="{FF2B5EF4-FFF2-40B4-BE49-F238E27FC236}">
                <a16:creationId xmlns:a16="http://schemas.microsoft.com/office/drawing/2014/main" id="{1787E0CC-980C-9485-9B04-E5B9891514E1}"/>
              </a:ext>
            </a:extLst>
          </p:cNvPr>
          <p:cNvCxnSpPr>
            <a:cxnSpLocks/>
          </p:cNvCxnSpPr>
          <p:nvPr/>
        </p:nvCxnSpPr>
        <p:spPr>
          <a:xfrm>
            <a:off x="3897827" y="3223047"/>
            <a:ext cx="592463" cy="353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7" name="直接箭头连接符 1066">
            <a:extLst>
              <a:ext uri="{FF2B5EF4-FFF2-40B4-BE49-F238E27FC236}">
                <a16:creationId xmlns:a16="http://schemas.microsoft.com/office/drawing/2014/main" id="{F0E5ED03-50E7-D97C-31C2-06E20B3E82DA}"/>
              </a:ext>
            </a:extLst>
          </p:cNvPr>
          <p:cNvCxnSpPr>
            <a:cxnSpLocks/>
            <a:endCxn id="1071" idx="0"/>
          </p:cNvCxnSpPr>
          <p:nvPr/>
        </p:nvCxnSpPr>
        <p:spPr>
          <a:xfrm flipH="1">
            <a:off x="5463374" y="2865985"/>
            <a:ext cx="349368" cy="6032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1" name="文本框 1070">
            <a:extLst>
              <a:ext uri="{FF2B5EF4-FFF2-40B4-BE49-F238E27FC236}">
                <a16:creationId xmlns:a16="http://schemas.microsoft.com/office/drawing/2014/main" id="{2B85E0EC-3ABC-3323-3E87-B1F7D76788B0}"/>
              </a:ext>
            </a:extLst>
          </p:cNvPr>
          <p:cNvSpPr txBox="1"/>
          <p:nvPr/>
        </p:nvSpPr>
        <p:spPr>
          <a:xfrm>
            <a:off x="4322650" y="3469225"/>
            <a:ext cx="228144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CA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Copper Pillar Bumps for Flip-chip Bonding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8" name="文本框 1087">
            <a:extLst>
              <a:ext uri="{FF2B5EF4-FFF2-40B4-BE49-F238E27FC236}">
                <a16:creationId xmlns:a16="http://schemas.microsoft.com/office/drawing/2014/main" id="{55065758-D2A4-F037-DCB2-91629D05D954}"/>
              </a:ext>
            </a:extLst>
          </p:cNvPr>
          <p:cNvSpPr txBox="1"/>
          <p:nvPr/>
        </p:nvSpPr>
        <p:spPr>
          <a:xfrm>
            <a:off x="9971616" y="5542282"/>
            <a:ext cx="1016461" cy="3719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CA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Fig. </a:t>
            </a:r>
            <a:r>
              <a:rPr lang="en-CA" altLang="en-US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16" name="组合 1115">
            <a:extLst>
              <a:ext uri="{FF2B5EF4-FFF2-40B4-BE49-F238E27FC236}">
                <a16:creationId xmlns:a16="http://schemas.microsoft.com/office/drawing/2014/main" id="{BA57E5A5-0586-3778-58D8-2F12A2BFDDDC}"/>
              </a:ext>
            </a:extLst>
          </p:cNvPr>
          <p:cNvGrpSpPr/>
          <p:nvPr/>
        </p:nvGrpSpPr>
        <p:grpSpPr>
          <a:xfrm>
            <a:off x="8710538" y="1542753"/>
            <a:ext cx="3120054" cy="3974798"/>
            <a:chOff x="8710538" y="1542753"/>
            <a:chExt cx="3120054" cy="3974798"/>
          </a:xfrm>
        </p:grpSpPr>
        <p:grpSp>
          <p:nvGrpSpPr>
            <p:cNvPr id="1087" name="组合 1086">
              <a:extLst>
                <a:ext uri="{FF2B5EF4-FFF2-40B4-BE49-F238E27FC236}">
                  <a16:creationId xmlns:a16="http://schemas.microsoft.com/office/drawing/2014/main" id="{7B668411-C2FA-A52C-7840-A939BFE0B04A}"/>
                </a:ext>
              </a:extLst>
            </p:cNvPr>
            <p:cNvGrpSpPr/>
            <p:nvPr/>
          </p:nvGrpSpPr>
          <p:grpSpPr>
            <a:xfrm>
              <a:off x="8710538" y="1542753"/>
              <a:ext cx="3120054" cy="3974798"/>
              <a:chOff x="8925597" y="1525565"/>
              <a:chExt cx="3120054" cy="3974798"/>
            </a:xfrm>
          </p:grpSpPr>
          <p:pic>
            <p:nvPicPr>
              <p:cNvPr id="1078" name="图片 1077" descr="电子器材&#10;&#10;AI 生成的内容可能不正确。">
                <a:extLst>
                  <a:ext uri="{FF2B5EF4-FFF2-40B4-BE49-F238E27FC236}">
                    <a16:creationId xmlns:a16="http://schemas.microsoft.com/office/drawing/2014/main" id="{F84BF32A-8CF5-BCC0-B2B1-E4ABEF1E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5597" y="1525565"/>
                <a:ext cx="3120054" cy="3974798"/>
              </a:xfrm>
              <a:prstGeom prst="rect">
                <a:avLst/>
              </a:prstGeom>
            </p:spPr>
          </p:pic>
          <p:sp>
            <p:nvSpPr>
              <p:cNvPr id="1086" name="椭圆 1085">
                <a:extLst>
                  <a:ext uri="{FF2B5EF4-FFF2-40B4-BE49-F238E27FC236}">
                    <a16:creationId xmlns:a16="http://schemas.microsoft.com/office/drawing/2014/main" id="{9ACFDA36-F287-DD96-2996-8E04FD39FF28}"/>
                  </a:ext>
                </a:extLst>
              </p:cNvPr>
              <p:cNvSpPr/>
              <p:nvPr/>
            </p:nvSpPr>
            <p:spPr>
              <a:xfrm>
                <a:off x="9187815" y="1912128"/>
                <a:ext cx="167640" cy="16622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90" name="椭圆 1089">
              <a:extLst>
                <a:ext uri="{FF2B5EF4-FFF2-40B4-BE49-F238E27FC236}">
                  <a16:creationId xmlns:a16="http://schemas.microsoft.com/office/drawing/2014/main" id="{66D9418F-F2AB-7F50-9153-9B60DF546CFE}"/>
                </a:ext>
              </a:extLst>
            </p:cNvPr>
            <p:cNvSpPr/>
            <p:nvPr/>
          </p:nvSpPr>
          <p:spPr>
            <a:xfrm>
              <a:off x="8972756" y="217137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1" name="椭圆 1090">
              <a:extLst>
                <a:ext uri="{FF2B5EF4-FFF2-40B4-BE49-F238E27FC236}">
                  <a16:creationId xmlns:a16="http://schemas.microsoft.com/office/drawing/2014/main" id="{0D6EFB1E-7E70-855B-1DDB-9508D0E3AC07}"/>
                </a:ext>
              </a:extLst>
            </p:cNvPr>
            <p:cNvSpPr/>
            <p:nvPr/>
          </p:nvSpPr>
          <p:spPr>
            <a:xfrm>
              <a:off x="9318794" y="192849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2" name="椭圆 1091">
              <a:extLst>
                <a:ext uri="{FF2B5EF4-FFF2-40B4-BE49-F238E27FC236}">
                  <a16:creationId xmlns:a16="http://schemas.microsoft.com/office/drawing/2014/main" id="{5155D84B-C705-CFBA-660D-636DE2B1D534}"/>
                </a:ext>
              </a:extLst>
            </p:cNvPr>
            <p:cNvSpPr/>
            <p:nvPr/>
          </p:nvSpPr>
          <p:spPr>
            <a:xfrm>
              <a:off x="9864296" y="192849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3" name="椭圆 1092">
              <a:extLst>
                <a:ext uri="{FF2B5EF4-FFF2-40B4-BE49-F238E27FC236}">
                  <a16:creationId xmlns:a16="http://schemas.microsoft.com/office/drawing/2014/main" id="{7D3E6912-1C59-A376-9D4B-D5D587337E47}"/>
                </a:ext>
              </a:extLst>
            </p:cNvPr>
            <p:cNvSpPr/>
            <p:nvPr/>
          </p:nvSpPr>
          <p:spPr>
            <a:xfrm>
              <a:off x="10396026" y="192849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4" name="椭圆 1093">
              <a:extLst>
                <a:ext uri="{FF2B5EF4-FFF2-40B4-BE49-F238E27FC236}">
                  <a16:creationId xmlns:a16="http://schemas.microsoft.com/office/drawing/2014/main" id="{E98234C6-2933-AF6A-8E4E-6E28334E5200}"/>
                </a:ext>
              </a:extLst>
            </p:cNvPr>
            <p:cNvSpPr/>
            <p:nvPr/>
          </p:nvSpPr>
          <p:spPr>
            <a:xfrm>
              <a:off x="10927756" y="192849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5" name="椭圆 1094">
              <a:extLst>
                <a:ext uri="{FF2B5EF4-FFF2-40B4-BE49-F238E27FC236}">
                  <a16:creationId xmlns:a16="http://schemas.microsoft.com/office/drawing/2014/main" id="{F4CEA2B6-3ED8-B084-56C8-2B290F3E00A3}"/>
                </a:ext>
              </a:extLst>
            </p:cNvPr>
            <p:cNvSpPr/>
            <p:nvPr/>
          </p:nvSpPr>
          <p:spPr>
            <a:xfrm>
              <a:off x="11258015" y="2321594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6" name="椭圆 1095">
              <a:extLst>
                <a:ext uri="{FF2B5EF4-FFF2-40B4-BE49-F238E27FC236}">
                  <a16:creationId xmlns:a16="http://schemas.microsoft.com/office/drawing/2014/main" id="{67FB4F81-E152-E045-9E4D-08B627A94334}"/>
                </a:ext>
              </a:extLst>
            </p:cNvPr>
            <p:cNvSpPr/>
            <p:nvPr/>
          </p:nvSpPr>
          <p:spPr>
            <a:xfrm>
              <a:off x="11258015" y="2578695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7" name="椭圆 1096">
              <a:extLst>
                <a:ext uri="{FF2B5EF4-FFF2-40B4-BE49-F238E27FC236}">
                  <a16:creationId xmlns:a16="http://schemas.microsoft.com/office/drawing/2014/main" id="{1DC33050-D8B6-3FCD-82F3-A5FA5B5D8D5F}"/>
                </a:ext>
              </a:extLst>
            </p:cNvPr>
            <p:cNvSpPr/>
            <p:nvPr/>
          </p:nvSpPr>
          <p:spPr>
            <a:xfrm>
              <a:off x="11258015" y="3006204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8" name="椭圆 1097">
              <a:extLst>
                <a:ext uri="{FF2B5EF4-FFF2-40B4-BE49-F238E27FC236}">
                  <a16:creationId xmlns:a16="http://schemas.microsoft.com/office/drawing/2014/main" id="{A06C615D-CD72-6C5E-73C1-7BAFB85FE282}"/>
                </a:ext>
              </a:extLst>
            </p:cNvPr>
            <p:cNvSpPr/>
            <p:nvPr/>
          </p:nvSpPr>
          <p:spPr>
            <a:xfrm>
              <a:off x="8972756" y="3106186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9" name="椭圆 1098">
              <a:extLst>
                <a:ext uri="{FF2B5EF4-FFF2-40B4-BE49-F238E27FC236}">
                  <a16:creationId xmlns:a16="http://schemas.microsoft.com/office/drawing/2014/main" id="{B49DBB00-6096-B80C-18A2-11C4342B2D47}"/>
                </a:ext>
              </a:extLst>
            </p:cNvPr>
            <p:cNvSpPr/>
            <p:nvPr/>
          </p:nvSpPr>
          <p:spPr>
            <a:xfrm>
              <a:off x="8972756" y="3345886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0" name="椭圆 1099">
              <a:extLst>
                <a:ext uri="{FF2B5EF4-FFF2-40B4-BE49-F238E27FC236}">
                  <a16:creationId xmlns:a16="http://schemas.microsoft.com/office/drawing/2014/main" id="{BC46836B-AEC0-AF85-86D3-245997DD08B7}"/>
                </a:ext>
              </a:extLst>
            </p:cNvPr>
            <p:cNvSpPr/>
            <p:nvPr/>
          </p:nvSpPr>
          <p:spPr>
            <a:xfrm>
              <a:off x="8972756" y="3576911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1" name="椭圆 1100">
              <a:extLst>
                <a:ext uri="{FF2B5EF4-FFF2-40B4-BE49-F238E27FC236}">
                  <a16:creationId xmlns:a16="http://schemas.microsoft.com/office/drawing/2014/main" id="{97EA7CFD-A923-4376-F40D-8DC6307B39D3}"/>
                </a:ext>
              </a:extLst>
            </p:cNvPr>
            <p:cNvSpPr/>
            <p:nvPr/>
          </p:nvSpPr>
          <p:spPr>
            <a:xfrm>
              <a:off x="8972756" y="381156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2" name="椭圆 1101">
              <a:extLst>
                <a:ext uri="{FF2B5EF4-FFF2-40B4-BE49-F238E27FC236}">
                  <a16:creationId xmlns:a16="http://schemas.microsoft.com/office/drawing/2014/main" id="{38BBD266-5A62-DF2F-D028-A57120DA87CD}"/>
                </a:ext>
              </a:extLst>
            </p:cNvPr>
            <p:cNvSpPr/>
            <p:nvPr/>
          </p:nvSpPr>
          <p:spPr>
            <a:xfrm>
              <a:off x="8972756" y="405126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3" name="椭圆 1102">
              <a:extLst>
                <a:ext uri="{FF2B5EF4-FFF2-40B4-BE49-F238E27FC236}">
                  <a16:creationId xmlns:a16="http://schemas.microsoft.com/office/drawing/2014/main" id="{090DB170-58AC-FA60-1D5D-BB25BCEDE25B}"/>
                </a:ext>
              </a:extLst>
            </p:cNvPr>
            <p:cNvSpPr/>
            <p:nvPr/>
          </p:nvSpPr>
          <p:spPr>
            <a:xfrm>
              <a:off x="8972756" y="4286593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4" name="椭圆 1103">
              <a:extLst>
                <a:ext uri="{FF2B5EF4-FFF2-40B4-BE49-F238E27FC236}">
                  <a16:creationId xmlns:a16="http://schemas.microsoft.com/office/drawing/2014/main" id="{1688FFD0-AA73-71FB-C9A2-BE46CD8A6D9D}"/>
                </a:ext>
              </a:extLst>
            </p:cNvPr>
            <p:cNvSpPr/>
            <p:nvPr/>
          </p:nvSpPr>
          <p:spPr>
            <a:xfrm>
              <a:off x="8972756" y="452039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5" name="椭圆 1104">
              <a:extLst>
                <a:ext uri="{FF2B5EF4-FFF2-40B4-BE49-F238E27FC236}">
                  <a16:creationId xmlns:a16="http://schemas.microsoft.com/office/drawing/2014/main" id="{2E85A67E-9CF1-F108-82F5-EC7E882B5C74}"/>
                </a:ext>
              </a:extLst>
            </p:cNvPr>
            <p:cNvSpPr/>
            <p:nvPr/>
          </p:nvSpPr>
          <p:spPr>
            <a:xfrm>
              <a:off x="8970570" y="4762458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6" name="椭圆 1105">
              <a:extLst>
                <a:ext uri="{FF2B5EF4-FFF2-40B4-BE49-F238E27FC236}">
                  <a16:creationId xmlns:a16="http://schemas.microsoft.com/office/drawing/2014/main" id="{B1DC7C5A-5AA0-AF35-E126-E6D412A9C8C4}"/>
                </a:ext>
              </a:extLst>
            </p:cNvPr>
            <p:cNvSpPr/>
            <p:nvPr/>
          </p:nvSpPr>
          <p:spPr>
            <a:xfrm>
              <a:off x="9343596" y="4894346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7" name="椭圆 1106">
              <a:extLst>
                <a:ext uri="{FF2B5EF4-FFF2-40B4-BE49-F238E27FC236}">
                  <a16:creationId xmlns:a16="http://schemas.microsoft.com/office/drawing/2014/main" id="{1834826B-91E6-6751-A1AD-CCD732041A0D}"/>
                </a:ext>
              </a:extLst>
            </p:cNvPr>
            <p:cNvSpPr/>
            <p:nvPr/>
          </p:nvSpPr>
          <p:spPr>
            <a:xfrm>
              <a:off x="9887796" y="4894346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8" name="椭圆 1107">
              <a:extLst>
                <a:ext uri="{FF2B5EF4-FFF2-40B4-BE49-F238E27FC236}">
                  <a16:creationId xmlns:a16="http://schemas.microsoft.com/office/drawing/2014/main" id="{E563594C-0AF0-B395-3F72-1B769A80197C}"/>
                </a:ext>
              </a:extLst>
            </p:cNvPr>
            <p:cNvSpPr/>
            <p:nvPr/>
          </p:nvSpPr>
          <p:spPr>
            <a:xfrm>
              <a:off x="10422424" y="4894345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9" name="椭圆 1108">
              <a:extLst>
                <a:ext uri="{FF2B5EF4-FFF2-40B4-BE49-F238E27FC236}">
                  <a16:creationId xmlns:a16="http://schemas.microsoft.com/office/drawing/2014/main" id="{86C4B226-A1E0-21E3-9B4E-5F76AEF81ADC}"/>
                </a:ext>
              </a:extLst>
            </p:cNvPr>
            <p:cNvSpPr/>
            <p:nvPr/>
          </p:nvSpPr>
          <p:spPr>
            <a:xfrm>
              <a:off x="10957052" y="4894344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0" name="椭圆 1109">
              <a:extLst>
                <a:ext uri="{FF2B5EF4-FFF2-40B4-BE49-F238E27FC236}">
                  <a16:creationId xmlns:a16="http://schemas.microsoft.com/office/drawing/2014/main" id="{92047364-D3DD-3A6A-02CA-857E72A30CE6}"/>
                </a:ext>
              </a:extLst>
            </p:cNvPr>
            <p:cNvSpPr/>
            <p:nvPr/>
          </p:nvSpPr>
          <p:spPr>
            <a:xfrm>
              <a:off x="11258015" y="4659096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1" name="椭圆 1110">
              <a:extLst>
                <a:ext uri="{FF2B5EF4-FFF2-40B4-BE49-F238E27FC236}">
                  <a16:creationId xmlns:a16="http://schemas.microsoft.com/office/drawing/2014/main" id="{5B0FAFA3-977F-DC94-2904-1B6AE6FC8C1D}"/>
                </a:ext>
              </a:extLst>
            </p:cNvPr>
            <p:cNvSpPr/>
            <p:nvPr/>
          </p:nvSpPr>
          <p:spPr>
            <a:xfrm>
              <a:off x="11258015" y="4445658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2" name="椭圆 1111">
              <a:extLst>
                <a:ext uri="{FF2B5EF4-FFF2-40B4-BE49-F238E27FC236}">
                  <a16:creationId xmlns:a16="http://schemas.microsoft.com/office/drawing/2014/main" id="{62964150-969A-348A-293F-0C7E8F2B2BC1}"/>
                </a:ext>
              </a:extLst>
            </p:cNvPr>
            <p:cNvSpPr/>
            <p:nvPr/>
          </p:nvSpPr>
          <p:spPr>
            <a:xfrm>
              <a:off x="11258015" y="4232220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3" name="椭圆 1112">
              <a:extLst>
                <a:ext uri="{FF2B5EF4-FFF2-40B4-BE49-F238E27FC236}">
                  <a16:creationId xmlns:a16="http://schemas.microsoft.com/office/drawing/2014/main" id="{92A68E80-32E2-89D4-4475-28978C92FDB7}"/>
                </a:ext>
              </a:extLst>
            </p:cNvPr>
            <p:cNvSpPr/>
            <p:nvPr/>
          </p:nvSpPr>
          <p:spPr>
            <a:xfrm>
              <a:off x="11258015" y="386368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4" name="椭圆 1113">
              <a:extLst>
                <a:ext uri="{FF2B5EF4-FFF2-40B4-BE49-F238E27FC236}">
                  <a16:creationId xmlns:a16="http://schemas.microsoft.com/office/drawing/2014/main" id="{1865AFE5-D9B0-1C93-8A1E-108B8A2D38BD}"/>
                </a:ext>
              </a:extLst>
            </p:cNvPr>
            <p:cNvSpPr/>
            <p:nvPr/>
          </p:nvSpPr>
          <p:spPr>
            <a:xfrm>
              <a:off x="11258015" y="3622456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5" name="椭圆 1114">
              <a:extLst>
                <a:ext uri="{FF2B5EF4-FFF2-40B4-BE49-F238E27FC236}">
                  <a16:creationId xmlns:a16="http://schemas.microsoft.com/office/drawing/2014/main" id="{4A11599B-3E7C-C924-92CC-492E3ACB1EC8}"/>
                </a:ext>
              </a:extLst>
            </p:cNvPr>
            <p:cNvSpPr/>
            <p:nvPr/>
          </p:nvSpPr>
          <p:spPr>
            <a:xfrm>
              <a:off x="11258015" y="3374737"/>
              <a:ext cx="167640" cy="16622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17" name="直接箭头连接符 1116">
            <a:extLst>
              <a:ext uri="{FF2B5EF4-FFF2-40B4-BE49-F238E27FC236}">
                <a16:creationId xmlns:a16="http://schemas.microsoft.com/office/drawing/2014/main" id="{12BA04AF-3D1F-FC65-6920-2AF14E8D1F36}"/>
              </a:ext>
            </a:extLst>
          </p:cNvPr>
          <p:cNvCxnSpPr>
            <a:cxnSpLocks/>
            <a:stCxn id="1101" idx="2"/>
          </p:cNvCxnSpPr>
          <p:nvPr/>
        </p:nvCxnSpPr>
        <p:spPr>
          <a:xfrm flipH="1" flipV="1">
            <a:off x="6481367" y="3888797"/>
            <a:ext cx="2491389" cy="58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647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392CD-0BEE-A159-F272-E323E299E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36CC9D-DBA8-DE5A-D9F4-C6FB38DD0703}"/>
              </a:ext>
            </a:extLst>
          </p:cNvPr>
          <p:cNvSpPr txBox="1"/>
          <p:nvPr/>
        </p:nvSpPr>
        <p:spPr>
          <a:xfrm>
            <a:off x="621574" y="391988"/>
            <a:ext cx="11416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先進封裝</a:t>
            </a:r>
            <a:r>
              <a:rPr lang="zh-TW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產品原型</a:t>
            </a:r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Chip-to-antenna-on-PCB Design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1E4AFD-73D5-05B9-763C-9934ED9E452D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106F9965-37DB-8F34-4BBA-BC31E68142E0}"/>
              </a:ext>
            </a:extLst>
          </p:cNvPr>
          <p:cNvSpPr txBox="1">
            <a:spLocks/>
          </p:cNvSpPr>
          <p:nvPr/>
        </p:nvSpPr>
        <p:spPr>
          <a:xfrm>
            <a:off x="0" y="6539201"/>
            <a:ext cx="219074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2922CC-A258-4864-A357-C8FE6A4B8651}" type="datetime1">
              <a:rPr lang="en-US" altLang="zh-CN" sz="1600" smtClean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9/28/2025</a:t>
            </a:fld>
            <a:endParaRPr lang="en-US" sz="16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847D6A2-FBA9-07C4-DBC0-831DCD404D4F}"/>
              </a:ext>
            </a:extLst>
          </p:cNvPr>
          <p:cNvSpPr txBox="1">
            <a:spLocks/>
          </p:cNvSpPr>
          <p:nvPr/>
        </p:nvSpPr>
        <p:spPr>
          <a:xfrm>
            <a:off x="11468099" y="6554191"/>
            <a:ext cx="75988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3B3FEA-527F-40BC-B929-783F4514F1CF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22</a:t>
            </a:fld>
            <a:endParaRPr lang="en-US" altLang="zh-CN" sz="16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A9A26B10-CF05-5167-E9E9-3089FFBE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19" y="3617118"/>
            <a:ext cx="5038514" cy="21807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4F71E-728A-BE82-1C76-BB17B8CACA73}"/>
              </a:ext>
            </a:extLst>
          </p:cNvPr>
          <p:cNvSpPr txBox="1">
            <a:spLocks/>
          </p:cNvSpPr>
          <p:nvPr/>
        </p:nvSpPr>
        <p:spPr bwMode="auto">
          <a:xfrm>
            <a:off x="268260" y="1576949"/>
            <a:ext cx="5403335" cy="218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6075" indent="-346075" algn="l" defTabSz="457200" rtl="0" eaLnBrk="1" fontAlgn="base" hangingPunct="1">
              <a:spcBef>
                <a:spcPts val="1800"/>
              </a:spcBef>
              <a:spcAft>
                <a:spcPct val="0"/>
              </a:spcAft>
              <a:buSzPct val="135000"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93725" indent="-182563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595959"/>
              </a:buClr>
              <a:buFont typeface="Lucida Grande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182563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595959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50925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33488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p"/>
              <a:defRPr/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Antenna array</a:t>
            </a:r>
          </a:p>
          <a:p>
            <a:pPr lvl="1"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en-US" altLang="zh-CN" sz="1800" b="1">
                <a:latin typeface="Arial" panose="020B0604020202020204" pitchFamily="34" charset="0"/>
                <a:cs typeface="Arial" panose="020B0604020202020204" pitchFamily="34" charset="0"/>
              </a:rPr>
              <a:t>4 flipped patches, 4 dummy patches </a:t>
            </a:r>
          </a:p>
          <a:p>
            <a:pPr lvl="1"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en-US" altLang="zh-CN" sz="1800" b="1">
                <a:latin typeface="Arial" panose="020B0604020202020204" pitchFamily="34" charset="0"/>
                <a:cs typeface="Arial" panose="020B0604020202020204" pitchFamily="34" charset="0"/>
              </a:rPr>
              <a:t>Flipped patch driven by differential signals</a:t>
            </a:r>
          </a:p>
          <a:p>
            <a:pPr lvl="1"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en-US" altLang="zh-CN" sz="1800" b="1">
                <a:latin typeface="Arial" panose="020B0604020202020204" pitchFamily="34" charset="0"/>
                <a:cs typeface="Arial" panose="020B0604020202020204" pitchFamily="34" charset="0"/>
              </a:rPr>
              <a:t>Dummy patches are 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CBFDE-B1B0-2D0A-3A30-5CF1BD8C4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774" y="1718114"/>
            <a:ext cx="6953250" cy="399097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D70AE29-0258-2A56-5C12-71E14E0C98A4}"/>
              </a:ext>
            </a:extLst>
          </p:cNvPr>
          <p:cNvSpPr txBox="1"/>
          <p:nvPr/>
        </p:nvSpPr>
        <p:spPr>
          <a:xfrm>
            <a:off x="498567" y="6169184"/>
            <a:ext cx="1153910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400">
                <a:latin typeface="Arial" panose="020B0604020202020204" pitchFamily="34" charset="0"/>
                <a:cs typeface="Arial" panose="020B0604020202020204" pitchFamily="34" charset="0"/>
              </a:rPr>
              <a:t>Z. Liu, L. Wang, R. Ma, Z. Chen and C. Patrick Yue, "A Compact 28-GHz Transmitter Front End With Co-Optimized Wideband Chip–Antenna Interface," in </a:t>
            </a:r>
            <a:r>
              <a:rPr lang="zh-CN" altLang="en-US" sz="1400" i="1">
                <a:latin typeface="Arial" panose="020B0604020202020204" pitchFamily="34" charset="0"/>
                <a:cs typeface="Arial" panose="020B0604020202020204" pitchFamily="34" charset="0"/>
              </a:rPr>
              <a:t>IEEE Transactions on Microwave Theory and Techniques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F34E30-92EC-9D61-D188-4494837D274B}"/>
              </a:ext>
            </a:extLst>
          </p:cNvPr>
          <p:cNvSpPr txBox="1"/>
          <p:nvPr/>
        </p:nvSpPr>
        <p:spPr>
          <a:xfrm>
            <a:off x="5306774" y="5709089"/>
            <a:ext cx="6360507" cy="3838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Photo of the top side (chip) and back side (antenna) </a:t>
            </a:r>
            <a:endParaRPr lang="en-US" altLang="zh-CN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AC06FD6-C12C-6820-4B02-DBEF87F0D133}"/>
              </a:ext>
            </a:extLst>
          </p:cNvPr>
          <p:cNvSpPr txBox="1"/>
          <p:nvPr/>
        </p:nvSpPr>
        <p:spPr>
          <a:xfrm>
            <a:off x="268260" y="5677655"/>
            <a:ext cx="4786433" cy="3838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fontAlgn="auto">
              <a:lnSpc>
                <a:spcPct val="115000"/>
              </a:lnSpc>
              <a:spcAft>
                <a:spcPts val="0"/>
              </a:spcAft>
              <a:defRPr/>
            </a:pP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EM model of patch antenna on PCB</a:t>
            </a:r>
            <a:endParaRPr lang="en-US" altLang="zh-CN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39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DBF81-6F04-360E-53D8-BA33AF2C3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14339B-7456-06D5-9757-38570359586A}"/>
              </a:ext>
            </a:extLst>
          </p:cNvPr>
          <p:cNvSpPr txBox="1"/>
          <p:nvPr/>
        </p:nvSpPr>
        <p:spPr>
          <a:xfrm>
            <a:off x="751579" y="306771"/>
            <a:ext cx="9499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先進封裝產品原型</a:t>
            </a:r>
            <a:r>
              <a:rPr lang="en-US" altLang="zh-CN" sz="32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Interposer Substrate Design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5164BB-9F24-EC49-4CD2-777BF1FB8FE1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7" name="日期占位符 4">
            <a:extLst>
              <a:ext uri="{FF2B5EF4-FFF2-40B4-BE49-F238E27FC236}">
                <a16:creationId xmlns:a16="http://schemas.microsoft.com/office/drawing/2014/main" id="{2F61D79D-BAFD-9F7C-B610-5375210B4104}"/>
              </a:ext>
            </a:extLst>
          </p:cNvPr>
          <p:cNvSpPr txBox="1">
            <a:spLocks/>
          </p:cNvSpPr>
          <p:nvPr/>
        </p:nvSpPr>
        <p:spPr>
          <a:xfrm>
            <a:off x="0" y="6539201"/>
            <a:ext cx="2190749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72922CC-A258-4864-A357-C8FE6A4B8651}" type="datetime1">
              <a:rPr lang="en-US" altLang="zh-CN" sz="1600" smtClean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9/28/2025</a:t>
            </a:fld>
            <a:endParaRPr lang="en-US" sz="160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3">
            <a:extLst>
              <a:ext uri="{FF2B5EF4-FFF2-40B4-BE49-F238E27FC236}">
                <a16:creationId xmlns:a16="http://schemas.microsoft.com/office/drawing/2014/main" id="{60FD42ED-9569-E2C1-8A5E-44654DB9F564}"/>
              </a:ext>
            </a:extLst>
          </p:cNvPr>
          <p:cNvSpPr txBox="1">
            <a:spLocks/>
          </p:cNvSpPr>
          <p:nvPr/>
        </p:nvSpPr>
        <p:spPr>
          <a:xfrm>
            <a:off x="11468099" y="6554191"/>
            <a:ext cx="75988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83B3FEA-527F-40BC-B929-783F4514F1CF}" type="slidenum">
              <a:rPr lang="en-US" altLang="zh-CN" sz="16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23</a:t>
            </a:fld>
            <a:endParaRPr lang="en-US" altLang="zh-CN" sz="160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EC799BD-CF8A-842F-D48D-F86DD4286542}"/>
              </a:ext>
            </a:extLst>
          </p:cNvPr>
          <p:cNvGrpSpPr/>
          <p:nvPr/>
        </p:nvGrpSpPr>
        <p:grpSpPr>
          <a:xfrm>
            <a:off x="5961521" y="1668056"/>
            <a:ext cx="5934607" cy="1602063"/>
            <a:chOff x="621591" y="1767620"/>
            <a:chExt cx="8387870" cy="2320272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2574C08-E0E5-A01D-6D17-7F463280F2D0}"/>
                </a:ext>
              </a:extLst>
            </p:cNvPr>
            <p:cNvSpPr txBox="1"/>
            <p:nvPr/>
          </p:nvSpPr>
          <p:spPr>
            <a:xfrm>
              <a:off x="7417970" y="3718560"/>
              <a:ext cx="15914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kumimoji="0" lang="en-US" altLang="zh-CN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PCB</a:t>
              </a:r>
              <a:endParaRPr lang="zh-CN" altLang="en-US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E0B682FE-AB06-12FF-628C-0E842EABCC74}"/>
                </a:ext>
              </a:extLst>
            </p:cNvPr>
            <p:cNvGrpSpPr/>
            <p:nvPr/>
          </p:nvGrpSpPr>
          <p:grpSpPr>
            <a:xfrm>
              <a:off x="621591" y="1767620"/>
              <a:ext cx="7431024" cy="2135606"/>
              <a:chOff x="621591" y="1767620"/>
              <a:chExt cx="7431024" cy="2135606"/>
            </a:xfrm>
          </p:grpSpPr>
          <p:pic>
            <p:nvPicPr>
              <p:cNvPr id="9" name="图片 37">
                <a:extLst>
                  <a:ext uri="{FF2B5EF4-FFF2-40B4-BE49-F238E27FC236}">
                    <a16:creationId xmlns:a16="http://schemas.microsoft.com/office/drawing/2014/main" id="{328CC536-97F5-360C-5B4B-81F70A2E9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893" t="2733" r="8597" b="14725"/>
              <a:stretch>
                <a:fillRect/>
              </a:stretch>
            </p:blipFill>
            <p:spPr>
              <a:xfrm>
                <a:off x="621591" y="1793239"/>
                <a:ext cx="7431024" cy="1925321"/>
              </a:xfrm>
              <a:prstGeom prst="rect">
                <a:avLst/>
              </a:prstGeom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996365EC-EFDF-32B5-6547-2C2A46AB0A29}"/>
                  </a:ext>
                </a:extLst>
              </p:cNvPr>
              <p:cNvSpPr/>
              <p:nvPr/>
            </p:nvSpPr>
            <p:spPr>
              <a:xfrm>
                <a:off x="2752725" y="1866900"/>
                <a:ext cx="1322070" cy="1466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714FBC65-A481-B91E-051B-F5435AB80F6B}"/>
                  </a:ext>
                </a:extLst>
              </p:cNvPr>
              <p:cNvSpPr txBox="1"/>
              <p:nvPr/>
            </p:nvSpPr>
            <p:spPr>
              <a:xfrm>
                <a:off x="3084301" y="1782083"/>
                <a:ext cx="818001" cy="334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900" b="1"/>
                  <a:t>HEMT  </a:t>
                </a:r>
                <a:endParaRPr lang="zh-CN" altLang="en-US" sz="900" b="1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7BB4B56-F0BA-B962-86E9-1901EEC76C92}"/>
                  </a:ext>
                </a:extLst>
              </p:cNvPr>
              <p:cNvSpPr/>
              <p:nvPr/>
            </p:nvSpPr>
            <p:spPr>
              <a:xfrm>
                <a:off x="4185285" y="1861435"/>
                <a:ext cx="1322070" cy="1466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772CDDC-C8B0-A701-73DA-5C187763CC59}"/>
                  </a:ext>
                </a:extLst>
              </p:cNvPr>
              <p:cNvSpPr txBox="1"/>
              <p:nvPr/>
            </p:nvSpPr>
            <p:spPr>
              <a:xfrm>
                <a:off x="4437320" y="1767620"/>
                <a:ext cx="818001" cy="334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900" b="1"/>
                  <a:t>PA</a:t>
                </a:r>
                <a:endParaRPr lang="zh-CN" altLang="en-US" sz="900" b="1"/>
              </a:p>
            </p:txBody>
          </p: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8EE2CE81-7A84-C139-9AC1-DC817F117298}"/>
                  </a:ext>
                </a:extLst>
              </p:cNvPr>
              <p:cNvCxnSpPr>
                <a:endCxn id="17" idx="1"/>
              </p:cNvCxnSpPr>
              <p:nvPr/>
            </p:nvCxnSpPr>
            <p:spPr>
              <a:xfrm>
                <a:off x="6984274" y="3718560"/>
                <a:ext cx="433696" cy="184666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85CE532-2562-2EAD-E65C-66498DE6B0C5}"/>
                  </a:ext>
                </a:extLst>
              </p:cNvPr>
              <p:cNvSpPr/>
              <p:nvPr/>
            </p:nvSpPr>
            <p:spPr>
              <a:xfrm>
                <a:off x="2752725" y="3269261"/>
                <a:ext cx="1322070" cy="1466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10F51E6-2092-6D90-860F-546DA6FE91F3}"/>
                  </a:ext>
                </a:extLst>
              </p:cNvPr>
              <p:cNvSpPr txBox="1"/>
              <p:nvPr/>
            </p:nvSpPr>
            <p:spPr>
              <a:xfrm>
                <a:off x="2626412" y="3175445"/>
                <a:ext cx="1710690" cy="3343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900" b="1"/>
                  <a:t>CMOS TRx</a:t>
                </a:r>
                <a:endParaRPr lang="zh-CN" altLang="en-US" sz="900" b="1"/>
              </a:p>
            </p:txBody>
          </p:sp>
        </p:grpSp>
      </p:grpSp>
      <p:sp>
        <p:nvSpPr>
          <p:cNvPr id="24" name="Rectangle 1">
            <a:extLst>
              <a:ext uri="{FF2B5EF4-FFF2-40B4-BE49-F238E27FC236}">
                <a16:creationId xmlns:a16="http://schemas.microsoft.com/office/drawing/2014/main" id="{7B3DB346-65A5-0E6D-0E03-51C2C969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2387" y="3804874"/>
            <a:ext cx="6030576" cy="238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Double-sided flip-chip-bonding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Passive components in the middle layer of the interposer for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matching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filtering, etc.</a:t>
            </a:r>
            <a:endParaRPr kumimoji="0" lang="zh-CN" altLang="zh-CN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Front-end modules on the top side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CMOS chip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let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 on the back side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Solder balls to connect the interposer to the PCB</a:t>
            </a:r>
          </a:p>
          <a:p>
            <a:pPr marL="285750" marR="0" lvl="0" indent="-28575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Patch 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antennas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will be designed on PCB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91A43B9-234B-F12E-66CB-4CF9ADB2A2D9}"/>
              </a:ext>
            </a:extLst>
          </p:cNvPr>
          <p:cNvSpPr txBox="1"/>
          <p:nvPr/>
        </p:nvSpPr>
        <p:spPr>
          <a:xfrm>
            <a:off x="6084587" y="3337182"/>
            <a:ext cx="515329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Dual-side Interposer for Wireless Satcom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C14DFB6A-35CA-9804-F004-333B86A58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35" y="1497452"/>
            <a:ext cx="4349083" cy="268605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DD853144-8465-2643-9FEC-91C7C8FFEE50}"/>
              </a:ext>
            </a:extLst>
          </p:cNvPr>
          <p:cNvSpPr txBox="1"/>
          <p:nvPr/>
        </p:nvSpPr>
        <p:spPr>
          <a:xfrm>
            <a:off x="168470" y="4350098"/>
            <a:ext cx="5445578" cy="20928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00100" lvl="1" indent="-342900"/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Dual-side Co-Packaged </a:t>
            </a:r>
            <a:r>
              <a:rPr lang="en-US" altLang="zh-CN" sz="2000" b="1" dirty="0">
                <a:solidFill>
                  <a:srgbClr val="008000"/>
                </a:solidFill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O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ptics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 (CPO) </a:t>
            </a:r>
          </a:p>
          <a:p>
            <a:pPr marL="422275" indent="-285750" defTabSz="457200" fontAlgn="base"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Double-sided flip-chip-bonding</a:t>
            </a:r>
          </a:p>
          <a:p>
            <a:pPr marL="422275" indent="-285750" defTabSz="457200" fontAlgn="base"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Direct Multi-Core </a:t>
            </a:r>
            <a:r>
              <a:rPr lang="en-US" altLang="zh-CN" b="1" dirty="0">
                <a:solidFill>
                  <a:prstClr val="black"/>
                </a:solidFill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F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iber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 (MCF)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buttom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-coupling</a:t>
            </a:r>
          </a:p>
          <a:p>
            <a:pPr marL="422275" indent="-285750" defTabSz="457200" fontAlgn="base">
              <a:spcBef>
                <a:spcPts val="800"/>
              </a:spcBef>
              <a:spcAft>
                <a:spcPct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Times New Roman" panose="02020603050405020304" pitchFamily="18" charset="0"/>
              </a:rPr>
              <a:t>Core-less organic build-up interposer (thinner)</a:t>
            </a:r>
          </a:p>
        </p:txBody>
      </p:sp>
    </p:spTree>
    <p:extLst>
      <p:ext uri="{BB962C8B-B14F-4D97-AF65-F5344CB8AC3E}">
        <p14:creationId xmlns:p14="http://schemas.microsoft.com/office/powerpoint/2010/main" val="1459604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6767D-1197-815E-D179-AAAACC423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3D945-2744-2498-762A-7285DE5B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内容綱要</a:t>
            </a:r>
            <a:endParaRPr lang="en-HK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95BA0-9BF1-6977-7832-1E03B8B094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7375" y="1585917"/>
            <a:ext cx="6990292" cy="4389120"/>
          </a:xfrm>
        </p:spPr>
        <p:txBody>
          <a:bodyPr/>
          <a:lstStyle/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團隊成員與技術協同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市場機遇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技術路綫與目標市場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產品描述與原型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zh-CN" altLang="en-US" sz="2800" b="1" spc="13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商務拓展</a:t>
            </a:r>
            <a:endParaRPr lang="en-HK" sz="2800" b="1" spc="13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50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C1965-54B2-4A61-10DF-3D57BF074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18E5C8-EB51-4139-7E53-4BDCD054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產品競爭力 </a:t>
            </a:r>
            <a:r>
              <a:rPr lang="en-US" altLang="zh-TW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 </a:t>
            </a:r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市場格局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693641-A746-46AB-8FEB-DFF96DED2B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0000" y="6548802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25</a:t>
            </a:fld>
            <a:endParaRPr lang="en-US" altLang="zh-CN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99E304-8D28-087E-55AD-D82D6B3654D6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5984" y="6548802"/>
            <a:ext cx="2190749" cy="365125"/>
          </a:xfrm>
        </p:spPr>
        <p:txBody>
          <a:bodyPr/>
          <a:lstStyle/>
          <a:p>
            <a:fld id="{672922CC-A258-4864-A357-C8FE6A4B8651}" type="datetime1">
              <a:rPr lang="en-US" altLang="zh-CN" smtClean="0"/>
              <a:t>9/28/2025</a:t>
            </a:fld>
            <a:endParaRPr 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908C69B-7ADD-7031-53D7-81824C7C5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98980"/>
              </p:ext>
            </p:extLst>
          </p:nvPr>
        </p:nvGraphicFramePr>
        <p:xfrm>
          <a:off x="952498" y="1474938"/>
          <a:ext cx="10267046" cy="4732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6761">
                  <a:extLst>
                    <a:ext uri="{9D8B030D-6E8A-4147-A177-3AD203B41FA5}">
                      <a16:colId xmlns:a16="http://schemas.microsoft.com/office/drawing/2014/main" val="1237507435"/>
                    </a:ext>
                  </a:extLst>
                </a:gridCol>
                <a:gridCol w="1412505">
                  <a:extLst>
                    <a:ext uri="{9D8B030D-6E8A-4147-A177-3AD203B41FA5}">
                      <a16:colId xmlns:a16="http://schemas.microsoft.com/office/drawing/2014/main" val="3583745308"/>
                    </a:ext>
                  </a:extLst>
                </a:gridCol>
                <a:gridCol w="3327176">
                  <a:extLst>
                    <a:ext uri="{9D8B030D-6E8A-4147-A177-3AD203B41FA5}">
                      <a16:colId xmlns:a16="http://schemas.microsoft.com/office/drawing/2014/main" val="1283151958"/>
                    </a:ext>
                  </a:extLst>
                </a:gridCol>
                <a:gridCol w="2960604">
                  <a:extLst>
                    <a:ext uri="{9D8B030D-6E8A-4147-A177-3AD203B41FA5}">
                      <a16:colId xmlns:a16="http://schemas.microsoft.com/office/drawing/2014/main" val="3237614479"/>
                    </a:ext>
                  </a:extLst>
                </a:gridCol>
              </a:tblGrid>
              <a:tr h="4698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Competitive Analysis</a:t>
                      </a:r>
                      <a:endParaRPr lang="zh-CN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zh-CN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Company</a:t>
                      </a:r>
                      <a:endParaRPr lang="zh-CN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</a:t>
                      </a:r>
                      <a:r>
                        <a:rPr lang="en-US" altLang="zh-CN" sz="18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Descriptions</a:t>
                      </a:r>
                      <a:endParaRPr lang="zh-CN" alt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8605433"/>
                  </a:ext>
                </a:extLst>
              </a:tr>
              <a:tr h="112521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b="1">
                          <a:solidFill>
                            <a:srgbClr val="008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Optical Communication Products for DCI</a:t>
                      </a:r>
                      <a:endParaRPr lang="zh-CN" altLang="en-US" sz="2000" b="1">
                        <a:solidFill>
                          <a:srgbClr val="00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Domestic</a:t>
                      </a:r>
                      <a:endParaRPr lang="zh-CN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100G/400G/800G optical modules, optoelectronic chips, lasers, etc.</a:t>
                      </a:r>
                      <a:endParaRPr lang="zh-CN" altLang="en-US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165960"/>
                  </a:ext>
                </a:extLst>
              </a:tr>
              <a:tr h="917937">
                <a:tc vMerge="1">
                  <a:txBody>
                    <a:bodyPr/>
                    <a:lstStyle/>
                    <a:p>
                      <a:endParaRPr lang="zh-CN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</a:t>
                      </a:r>
                      <a:endParaRPr lang="zh-CN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High-speed optical modules (400G/800G), optoelectronic chips (CPO), PAM4 chips, high-speed DSP chips</a:t>
                      </a:r>
                      <a:endParaRPr lang="zh-CN" altLang="en-US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564914"/>
                  </a:ext>
                </a:extLst>
              </a:tr>
              <a:tr h="1034516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0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Products for Satellite Communication</a:t>
                      </a:r>
                      <a:endParaRPr lang="zh-CN" altLang="en-US" sz="2000" b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Domestic</a:t>
                      </a:r>
                      <a:endParaRPr lang="zh-CN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400" b="1" i="0" u="none" strike="noStrike" kern="1200" baseline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 ground equipment, inter-satellite communication modules, RF front-end chips, low-earth orbit satellite terminals</a:t>
                      </a:r>
                      <a:endParaRPr lang="zh-CN" altLang="en-US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6184238"/>
                  </a:ext>
                </a:extLst>
              </a:tr>
              <a:tr h="635373">
                <a:tc vMerge="1">
                  <a:txBody>
                    <a:bodyPr/>
                    <a:lstStyle/>
                    <a:p>
                      <a:pPr algn="ctr"/>
                      <a:endParaRPr lang="zh-CN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</a:t>
                      </a:r>
                      <a:endParaRPr lang="zh-CN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 communication terminals, low-earth orbit satellite networking systems, RF front-end modules, high-speed ADC/DAC chips</a:t>
                      </a:r>
                      <a:endParaRPr lang="zh-CN" altLang="en-US"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654636"/>
                  </a:ext>
                </a:extLst>
              </a:tr>
            </a:tbl>
          </a:graphicData>
        </a:graphic>
      </p:graphicFrame>
      <p:pic>
        <p:nvPicPr>
          <p:cNvPr id="3" name="图片 7">
            <a:extLst>
              <a:ext uri="{FF2B5EF4-FFF2-40B4-BE49-F238E27FC236}">
                <a16:creationId xmlns:a16="http://schemas.microsoft.com/office/drawing/2014/main" id="{12526C5C-F590-DFB4-483B-DC64753D56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80" y="2054597"/>
            <a:ext cx="1299832" cy="455438"/>
          </a:xfrm>
          <a:prstGeom prst="rect">
            <a:avLst/>
          </a:prstGeom>
        </p:spPr>
      </p:pic>
      <p:pic>
        <p:nvPicPr>
          <p:cNvPr id="1026" name="Picture 2" descr="成都英思嘉半导体技术有限公司 - 2024展位号:12A56 - CIOE中国光博会">
            <a:extLst>
              <a:ext uri="{FF2B5EF4-FFF2-40B4-BE49-F238E27FC236}">
                <a16:creationId xmlns:a16="http://schemas.microsoft.com/office/drawing/2014/main" id="{331DF2C3-53A9-9CAE-E6B1-28C4EF47F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35" y="1893994"/>
            <a:ext cx="1299832" cy="101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中晟微电子 LEADINGSPEED TECHNOLOGY商标_申请/注册号71469058 - 企查查">
            <a:extLst>
              <a:ext uri="{FF2B5EF4-FFF2-40B4-BE49-F238E27FC236}">
                <a16:creationId xmlns:a16="http://schemas.microsoft.com/office/drawing/2014/main" id="{2E1BD12C-5050-5D0D-F560-9C4A26076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7592" y="2555134"/>
            <a:ext cx="1500869" cy="58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 descr="形状&#10;&#10;中度可信度描述已自动生成">
            <a:extLst>
              <a:ext uri="{FF2B5EF4-FFF2-40B4-BE49-F238E27FC236}">
                <a16:creationId xmlns:a16="http://schemas.microsoft.com/office/drawing/2014/main" id="{79DE08EB-2AA7-ADAA-84A9-5B4178EE1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80" y="3631216"/>
            <a:ext cx="1763894" cy="240494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3AFF383-8C3B-6E91-06D2-605B920AB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6080" y="3179193"/>
            <a:ext cx="1177154" cy="35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56C1B0F-F3AE-C5DB-E6A1-C2FEF2DF7B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423"/>
          <a:stretch/>
        </p:blipFill>
        <p:spPr>
          <a:xfrm>
            <a:off x="6687709" y="3173753"/>
            <a:ext cx="1574006" cy="291076"/>
          </a:xfrm>
          <a:prstGeom prst="rect">
            <a:avLst/>
          </a:prstGeom>
        </p:spPr>
      </p:pic>
      <p:pic>
        <p:nvPicPr>
          <p:cNvPr id="12" name="图片 11" descr="图片包含 游戏机&#10;&#10;描述已自动生成">
            <a:extLst>
              <a:ext uri="{FF2B5EF4-FFF2-40B4-BE49-F238E27FC236}">
                <a16:creationId xmlns:a16="http://schemas.microsoft.com/office/drawing/2014/main" id="{E41A5721-1CBB-9283-154A-F1FAE15D2C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3733" y="3515403"/>
            <a:ext cx="1131105" cy="5239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82B151-9AD7-E062-4968-A79151D76E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59" y="4099072"/>
            <a:ext cx="1855334" cy="491438"/>
          </a:xfrm>
          <a:prstGeom prst="rect">
            <a:avLst/>
          </a:prstGeom>
        </p:spPr>
      </p:pic>
      <p:pic>
        <p:nvPicPr>
          <p:cNvPr id="16" name="图片 15" descr="图片包含 徽标&#10;&#10;描述已自动生成">
            <a:extLst>
              <a:ext uri="{FF2B5EF4-FFF2-40B4-BE49-F238E27FC236}">
                <a16:creationId xmlns:a16="http://schemas.microsoft.com/office/drawing/2014/main" id="{6114BEFE-B739-8660-F5BB-04D8C1FAE2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7267" y="4089915"/>
            <a:ext cx="889000" cy="9089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EE9C712-A724-3918-0A5A-013C1D5401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AB1110"/>
              </a:clrFrom>
              <a:clrTo>
                <a:srgbClr val="AB111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69" y="4445694"/>
            <a:ext cx="1540940" cy="553158"/>
          </a:xfrm>
          <a:prstGeom prst="rect">
            <a:avLst/>
          </a:prstGeom>
        </p:spPr>
      </p:pic>
      <p:pic>
        <p:nvPicPr>
          <p:cNvPr id="20" name="图片 19" descr="形状&#10;&#10;中度可信度描述已自动生成">
            <a:extLst>
              <a:ext uri="{FF2B5EF4-FFF2-40B4-BE49-F238E27FC236}">
                <a16:creationId xmlns:a16="http://schemas.microsoft.com/office/drawing/2014/main" id="{A43BE545-83EA-166C-4AA4-F025BC6E17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71" y="5059385"/>
            <a:ext cx="1257300" cy="638079"/>
          </a:xfrm>
          <a:prstGeom prst="rect">
            <a:avLst/>
          </a:prstGeom>
        </p:spPr>
      </p:pic>
      <p:pic>
        <p:nvPicPr>
          <p:cNvPr id="22" name="图片 21" descr="徽标&#10;&#10;描述已自动生成">
            <a:extLst>
              <a:ext uri="{FF2B5EF4-FFF2-40B4-BE49-F238E27FC236}">
                <a16:creationId xmlns:a16="http://schemas.microsoft.com/office/drawing/2014/main" id="{451F3281-A588-5532-6FAF-64D1C79751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31" y="5059385"/>
            <a:ext cx="1549400" cy="6864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44AFD87-5F8C-2DA5-B45F-EAA0AC81A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423"/>
          <a:stretch/>
        </p:blipFill>
        <p:spPr>
          <a:xfrm>
            <a:off x="5096080" y="5842689"/>
            <a:ext cx="1574006" cy="291076"/>
          </a:xfrm>
          <a:prstGeom prst="rect">
            <a:avLst/>
          </a:prstGeom>
        </p:spPr>
      </p:pic>
      <p:pic>
        <p:nvPicPr>
          <p:cNvPr id="24" name="图片 23" descr="图片包含 游戏机&#10;&#10;描述已自动生成">
            <a:extLst>
              <a:ext uri="{FF2B5EF4-FFF2-40B4-BE49-F238E27FC236}">
                <a16:creationId xmlns:a16="http://schemas.microsoft.com/office/drawing/2014/main" id="{E29C9212-D38F-F7BE-026E-E36F4EA40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7947" y="5640650"/>
            <a:ext cx="1131105" cy="523938"/>
          </a:xfrm>
          <a:prstGeom prst="rect">
            <a:avLst/>
          </a:prstGeom>
        </p:spPr>
      </p:pic>
      <p:sp>
        <p:nvSpPr>
          <p:cNvPr id="25" name="页脚占位符 3">
            <a:extLst>
              <a:ext uri="{FF2B5EF4-FFF2-40B4-BE49-F238E27FC236}">
                <a16:creationId xmlns:a16="http://schemas.microsoft.com/office/drawing/2014/main" id="{584CAA88-47D0-9C13-62B6-3B9FB4EBB0F5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</p:spTree>
    <p:extLst>
      <p:ext uri="{BB962C8B-B14F-4D97-AF65-F5344CB8AC3E}">
        <p14:creationId xmlns:p14="http://schemas.microsoft.com/office/powerpoint/2010/main" val="2233522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D713-FBCE-0C05-7C83-9AFBF2093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A459C4-DEAB-E791-1788-AFA6D0C2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134939"/>
            <a:ext cx="11705165" cy="1076325"/>
          </a:xfrm>
        </p:spPr>
        <p:txBody>
          <a:bodyPr/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與 </a:t>
            </a:r>
            <a:r>
              <a:rPr lang="en-US" altLang="zh-CN" sz="3200" b="1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RAISe</a:t>
            </a: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相關的合作夥伴及背書支持</a:t>
            </a:r>
            <a:endParaRPr lang="en-US" altLang="zh-CN" sz="32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93DC52-6479-00BB-00B4-581469FECC3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0000" y="6533172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26</a:t>
            </a:fld>
            <a:endParaRPr lang="en-US" altLang="zh-CN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285D-47D5-1DA7-55DD-E3102CD3F571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5984" y="6533172"/>
            <a:ext cx="219074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22CC-A258-4864-A357-C8FE6A4B8651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标题 14">
            <a:extLst>
              <a:ext uri="{FF2B5EF4-FFF2-40B4-BE49-F238E27FC236}">
                <a16:creationId xmlns:a16="http://schemas.microsoft.com/office/drawing/2014/main" id="{8F165420-BD9E-E5D0-A8E3-A52EEAA38AD1}"/>
              </a:ext>
            </a:extLst>
          </p:cNvPr>
          <p:cNvSpPr>
            <a:spLocks noGrp="1"/>
          </p:cNvSpPr>
          <p:nvPr/>
        </p:nvSpPr>
        <p:spPr>
          <a:xfrm>
            <a:off x="1105176" y="1523064"/>
            <a:ext cx="3073823" cy="40122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t" anchorCtr="0">
            <a:noAutofit/>
          </a:bodyPr>
          <a:lstStyle/>
          <a:p>
            <a:r>
              <a:rPr lang="en-US" altLang="zh-CN" sz="2200" b="1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Packaging Partner</a:t>
            </a:r>
            <a:endParaRPr lang="en-HK" sz="2200" b="1">
              <a:solidFill>
                <a:srgbClr val="008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0EF378B6-21E7-8952-DE7B-A984CA1C5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29" y="1925538"/>
            <a:ext cx="2160000" cy="9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CLEgned 的图像结果">
            <a:extLst>
              <a:ext uri="{FF2B5EF4-FFF2-40B4-BE49-F238E27FC236}">
                <a16:creationId xmlns:a16="http://schemas.microsoft.com/office/drawing/2014/main" id="{CF44D73B-8637-C23E-DA9C-9CF6898E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61" y="3007465"/>
            <a:ext cx="1156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uawei Logo, symbol, meaning, history, PNG, brand">
            <a:extLst>
              <a:ext uri="{FF2B5EF4-FFF2-40B4-BE49-F238E27FC236}">
                <a16:creationId xmlns:a16="http://schemas.microsoft.com/office/drawing/2014/main" id="{BB9FF740-09C4-634D-A5DB-A76ABF410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142" y="4982058"/>
            <a:ext cx="1651624" cy="9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49C76EA9-6358-D423-5A83-BDBB8F6A06AF}"/>
              </a:ext>
            </a:extLst>
          </p:cNvPr>
          <p:cNvSpPr/>
          <p:nvPr/>
        </p:nvSpPr>
        <p:spPr>
          <a:xfrm>
            <a:off x="4431323" y="1977241"/>
            <a:ext cx="4039286" cy="2061111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6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0EF659E-A38E-ABBA-BCA2-0A0C44DA9C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77" y="2313212"/>
            <a:ext cx="1551429" cy="478969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90A9EFE0-B1AA-E671-9C4E-1E8DBDC2FD44}"/>
              </a:ext>
            </a:extLst>
          </p:cNvPr>
          <p:cNvSpPr/>
          <p:nvPr/>
        </p:nvSpPr>
        <p:spPr>
          <a:xfrm>
            <a:off x="1205357" y="4849786"/>
            <a:ext cx="7378682" cy="164196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60"/>
          </a:p>
        </p:txBody>
      </p:sp>
      <p:pic>
        <p:nvPicPr>
          <p:cNvPr id="54" name="图片 7">
            <a:extLst>
              <a:ext uri="{FF2B5EF4-FFF2-40B4-BE49-F238E27FC236}">
                <a16:creationId xmlns:a16="http://schemas.microsoft.com/office/drawing/2014/main" id="{4398230F-26F8-57D3-7BEB-D916E8FFBD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60" y="2146361"/>
            <a:ext cx="2055108" cy="720073"/>
          </a:xfrm>
          <a:prstGeom prst="rect">
            <a:avLst/>
          </a:prstGeom>
        </p:spPr>
      </p:pic>
      <p:sp>
        <p:nvSpPr>
          <p:cNvPr id="55" name="标题 14">
            <a:extLst>
              <a:ext uri="{FF2B5EF4-FFF2-40B4-BE49-F238E27FC236}">
                <a16:creationId xmlns:a16="http://schemas.microsoft.com/office/drawing/2014/main" id="{10E9C3F4-151E-B1DF-8B49-0AEE73C5D1D5}"/>
              </a:ext>
            </a:extLst>
          </p:cNvPr>
          <p:cNvSpPr>
            <a:spLocks noGrp="1"/>
          </p:cNvSpPr>
          <p:nvPr/>
        </p:nvSpPr>
        <p:spPr>
          <a:xfrm>
            <a:off x="3224222" y="4428393"/>
            <a:ext cx="4087979" cy="40122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t" anchorCtr="0">
            <a:noAutofit/>
          </a:bodyPr>
          <a:lstStyle/>
          <a:p>
            <a:r>
              <a:rPr lang="en-US" altLang="zh-CN" sz="2200" b="1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Investors and Customers</a:t>
            </a:r>
            <a:endParaRPr lang="en-HK" sz="2200" b="1">
              <a:solidFill>
                <a:srgbClr val="008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4B298F-F56E-F77E-4907-D6C10A245DB1}"/>
              </a:ext>
            </a:extLst>
          </p:cNvPr>
          <p:cNvSpPr txBox="1"/>
          <p:nvPr/>
        </p:nvSpPr>
        <p:spPr>
          <a:xfrm>
            <a:off x="5268211" y="1484168"/>
            <a:ext cx="2470977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Other</a:t>
            </a:r>
            <a:r>
              <a:rPr kumimoji="0" lang="en-US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Partners</a:t>
            </a:r>
            <a:endParaRPr lang="en-HK" altLang="zh-CN" sz="1800" b="1">
              <a:solidFill>
                <a:srgbClr val="008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标题 14">
            <a:extLst>
              <a:ext uri="{FF2B5EF4-FFF2-40B4-BE49-F238E27FC236}">
                <a16:creationId xmlns:a16="http://schemas.microsoft.com/office/drawing/2014/main" id="{21E8478D-D063-2BD4-9CA5-863C06E14473}"/>
              </a:ext>
            </a:extLst>
          </p:cNvPr>
          <p:cNvSpPr>
            <a:spLocks noGrp="1"/>
          </p:cNvSpPr>
          <p:nvPr/>
        </p:nvSpPr>
        <p:spPr>
          <a:xfrm>
            <a:off x="1111617" y="2940309"/>
            <a:ext cx="3073823" cy="40122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t" anchorCtr="0">
            <a:noAutofit/>
          </a:bodyPr>
          <a:lstStyle/>
          <a:p>
            <a:r>
              <a:rPr lang="en-US" altLang="zh-CN" sz="2200" b="1">
                <a:solidFill>
                  <a:srgbClr val="008000"/>
                </a:solidFill>
                <a:latin typeface="微软雅黑" panose="020B0503020204020204" charset="-122"/>
                <a:ea typeface="微软雅黑" panose="020B0503020204020204" charset="-122"/>
              </a:rPr>
              <a:t>GaN Partner</a:t>
            </a:r>
            <a:endParaRPr lang="en-HK" sz="2200" b="1">
              <a:solidFill>
                <a:srgbClr val="008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73D6B91-4F08-D251-73D2-0C7CD044EA18}"/>
              </a:ext>
            </a:extLst>
          </p:cNvPr>
          <p:cNvSpPr/>
          <p:nvPr/>
        </p:nvSpPr>
        <p:spPr>
          <a:xfrm>
            <a:off x="1125736" y="1957635"/>
            <a:ext cx="2595658" cy="88764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60"/>
          </a:p>
        </p:txBody>
      </p:sp>
      <p:pic>
        <p:nvPicPr>
          <p:cNvPr id="39" name="图片 5">
            <a:extLst>
              <a:ext uri="{FF2B5EF4-FFF2-40B4-BE49-F238E27FC236}">
                <a16:creationId xmlns:a16="http://schemas.microsoft.com/office/drawing/2014/main" id="{47E2E308-5098-2E88-B5FD-2D895DBB10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56" y="3350023"/>
            <a:ext cx="1231162" cy="57194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2A40F1B-6101-AF69-047E-0453BE427036}"/>
              </a:ext>
            </a:extLst>
          </p:cNvPr>
          <p:cNvSpPr/>
          <p:nvPr/>
        </p:nvSpPr>
        <p:spPr>
          <a:xfrm>
            <a:off x="1125736" y="3308940"/>
            <a:ext cx="2595658" cy="97701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60"/>
          </a:p>
        </p:txBody>
      </p:sp>
      <p:sp>
        <p:nvSpPr>
          <p:cNvPr id="3" name="页脚占位符 3">
            <a:extLst>
              <a:ext uri="{FF2B5EF4-FFF2-40B4-BE49-F238E27FC236}">
                <a16:creationId xmlns:a16="http://schemas.microsoft.com/office/drawing/2014/main" id="{053D0349-C1AC-9658-EBDE-2C912A8BE158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pic>
        <p:nvPicPr>
          <p:cNvPr id="16" name="图片 15" descr="徽标, 公司名称&#10;&#10;描述已自动生成">
            <a:extLst>
              <a:ext uri="{FF2B5EF4-FFF2-40B4-BE49-F238E27FC236}">
                <a16:creationId xmlns:a16="http://schemas.microsoft.com/office/drawing/2014/main" id="{93264427-0BF8-DDD7-DB30-E2E61BA695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63" y="5595024"/>
            <a:ext cx="1342279" cy="736805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8B2E816-AD4D-93BB-CB7C-97A91C276B86}"/>
              </a:ext>
            </a:extLst>
          </p:cNvPr>
          <p:cNvGrpSpPr/>
          <p:nvPr/>
        </p:nvGrpSpPr>
        <p:grpSpPr>
          <a:xfrm>
            <a:off x="8466014" y="1372172"/>
            <a:ext cx="3775658" cy="3474109"/>
            <a:chOff x="8816373" y="1511763"/>
            <a:chExt cx="3775658" cy="3474109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43FE5F90-4235-6953-AB72-40B2BFED8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9182" y="1511763"/>
              <a:ext cx="1440000" cy="185248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4BA0A606-B4CC-7A1B-E434-131AE535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0398" y="1763953"/>
              <a:ext cx="1440000" cy="20311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BB49D51-5EC3-115A-55FA-8CF44F0B0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4513" y="1988623"/>
              <a:ext cx="1440000" cy="202317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6659520-C722-B207-84E7-A312DF1B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875" y="2332236"/>
              <a:ext cx="1440000" cy="2041263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33434E3-D5B0-66EF-5F60-505E2AA9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278" y="2635188"/>
              <a:ext cx="1440000" cy="202511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D4D0B31-D400-282A-651A-A4A570575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49225" y="2926241"/>
              <a:ext cx="1440000" cy="205963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E503815-D3B7-FB16-AFD7-FA166AA97F3F}"/>
                </a:ext>
              </a:extLst>
            </p:cNvPr>
            <p:cNvSpPr txBox="1"/>
            <p:nvPr/>
          </p:nvSpPr>
          <p:spPr>
            <a:xfrm>
              <a:off x="8816373" y="3148586"/>
              <a:ext cx="377565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>
                  <a:solidFill>
                    <a:srgbClr val="008000"/>
                  </a:solidFill>
                  <a:highlight>
                    <a:srgbClr val="FAFAFA"/>
                  </a:highlight>
                  <a:latin typeface="微软雅黑" panose="020B0503020204020204" charset="-122"/>
                  <a:ea typeface="微软雅黑" panose="020B0503020204020204" charset="-122"/>
                </a:rPr>
                <a:t>6 technology R&amp;D partners</a:t>
              </a:r>
              <a:endParaRPr lang="zh-CN" altLang="en-US" sz="2000"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9FFCDA48-881F-C7B8-038F-7AD3300DF467}"/>
              </a:ext>
            </a:extLst>
          </p:cNvPr>
          <p:cNvGrpSpPr/>
          <p:nvPr/>
        </p:nvGrpSpPr>
        <p:grpSpPr>
          <a:xfrm>
            <a:off x="8538928" y="4117820"/>
            <a:ext cx="3632617" cy="2420737"/>
            <a:chOff x="5053523" y="1915232"/>
            <a:chExt cx="3632617" cy="2420737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AD09D1D-A214-9364-9953-8F1BEF65B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057" y="1915232"/>
              <a:ext cx="1440000" cy="205043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2E436905-6DFD-AE8F-B34F-C3C6308D4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903" y="2105462"/>
              <a:ext cx="1440000" cy="1951113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323161FB-06E5-8C3C-5813-5AC3C7976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1480" y="2295692"/>
              <a:ext cx="1440000" cy="186020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4DBB116E-21D5-EBEF-5A23-CCA3F04AE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091" y="2480680"/>
              <a:ext cx="1440000" cy="1855289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AC41F1A8-423D-FF7B-47DB-117337D502FB}"/>
                </a:ext>
              </a:extLst>
            </p:cNvPr>
            <p:cNvSpPr txBox="1"/>
            <p:nvPr/>
          </p:nvSpPr>
          <p:spPr>
            <a:xfrm>
              <a:off x="5053523" y="2925918"/>
              <a:ext cx="3632617" cy="497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>
                  <a:solidFill>
                    <a:srgbClr val="008000"/>
                  </a:solidFill>
                  <a:highlight>
                    <a:srgbClr val="FAFAFA"/>
                  </a:highlight>
                  <a:latin typeface="微软雅黑" panose="020B0503020204020204" charset="-122"/>
                  <a:ea typeface="微软雅黑" panose="020B0503020204020204" charset="-122"/>
                </a:rPr>
                <a:t>4 engaged customers</a:t>
              </a:r>
            </a:p>
          </p:txBody>
        </p:sp>
      </p:grpSp>
      <p:pic>
        <p:nvPicPr>
          <p:cNvPr id="11" name="Picture 10" descr="卡通画&#10;&#10;中度可信度描述已自动生成">
            <a:extLst>
              <a:ext uri="{FF2B5EF4-FFF2-40B4-BE49-F238E27FC236}">
                <a16:creationId xmlns:a16="http://schemas.microsoft.com/office/drawing/2014/main" id="{35BB7F4A-0225-E65D-6306-45BABC6328F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14547" y="3364131"/>
            <a:ext cx="1943100" cy="371475"/>
          </a:xfrm>
          <a:prstGeom prst="rect">
            <a:avLst/>
          </a:prstGeom>
        </p:spPr>
      </p:pic>
      <p:pic>
        <p:nvPicPr>
          <p:cNvPr id="17" name="图片 2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AD3241C-86BF-8739-9B29-954B09E25CB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4804" y="4854899"/>
            <a:ext cx="2540364" cy="895201"/>
          </a:xfrm>
          <a:prstGeom prst="rect">
            <a:avLst/>
          </a:prstGeom>
        </p:spPr>
      </p:pic>
      <p:pic>
        <p:nvPicPr>
          <p:cNvPr id="18" name="Picture 4" descr="A blue and black logo&#10;&#10;AI-generated content may be incorrect.">
            <a:extLst>
              <a:ext uri="{FF2B5EF4-FFF2-40B4-BE49-F238E27FC236}">
                <a16:creationId xmlns:a16="http://schemas.microsoft.com/office/drawing/2014/main" id="{7BE1039C-B8FD-82AE-BDF8-F0A0E17DB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08" y="4900359"/>
            <a:ext cx="2160000" cy="9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2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FE2417E-7F7A-3CB9-C972-591745ECDA9A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238" y="3737533"/>
            <a:ext cx="1528855" cy="5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2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71041-8DA6-0F77-7399-5C157C010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9EFC0-C5BE-6258-A073-F300F77F0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99" y="134939"/>
            <a:ext cx="11345062" cy="1076325"/>
          </a:xfrm>
        </p:spPr>
        <p:txBody>
          <a:bodyPr/>
          <a:lstStyle/>
          <a:p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與 </a:t>
            </a:r>
            <a:r>
              <a:rPr lang="en-US" altLang="zh-TW" err="1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GaN</a:t>
            </a:r>
            <a:r>
              <a:rPr lang="en-US" altLang="zh-TW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</a:t>
            </a:r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行業建立戰略合作夥伴關係</a:t>
            </a:r>
            <a:endParaRPr lang="en-US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4C6E0A-F3A9-E913-1D4F-98D2EF9FBD4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68099" y="6526773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27</a:t>
            </a:fld>
            <a:endParaRPr lang="en-US" altLang="zh-CN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3A8BF7-D560-06E5-D8AD-C04EDFB171D2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0" y="6526774"/>
            <a:ext cx="219074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22CC-A258-4864-A357-C8FE6A4B8651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F2314D-6EBD-C15D-C463-4DF283DCD70D}"/>
              </a:ext>
            </a:extLst>
          </p:cNvPr>
          <p:cNvSpPr txBox="1"/>
          <p:nvPr/>
        </p:nvSpPr>
        <p:spPr>
          <a:xfrm>
            <a:off x="486834" y="1382674"/>
            <a:ext cx="560916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與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GaN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代工夥伴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Dynax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</a:t>
            </a:r>
            <a:b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</a:b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蘇州能訊高能半導體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BA773C-1404-A047-AE36-DCD993C25F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925" y="4626404"/>
            <a:ext cx="1459824" cy="168108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61B3D2-CCA6-8B3A-E0BC-A3AFD1FF2B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0749" y="4626404"/>
            <a:ext cx="1387772" cy="168108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88BD8B-5ECD-3695-7A21-8F4C42B1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501" y="4623792"/>
            <a:ext cx="1386366" cy="168108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页脚占位符 3">
            <a:extLst>
              <a:ext uri="{FF2B5EF4-FFF2-40B4-BE49-F238E27FC236}">
                <a16:creationId xmlns:a16="http://schemas.microsoft.com/office/drawing/2014/main" id="{7E5B09DF-9F6E-3F02-FBF6-6F80232BCCD5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pic>
        <p:nvPicPr>
          <p:cNvPr id="13" name="Picture 12" descr="A group of men standing in front of a building&#10;&#10;AI-generated content may be incorrect.">
            <a:extLst>
              <a:ext uri="{FF2B5EF4-FFF2-40B4-BE49-F238E27FC236}">
                <a16:creationId xmlns:a16="http://schemas.microsoft.com/office/drawing/2014/main" id="{9BC0BF4A-449F-4D0E-E8EF-3AFC3BD39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925" y="2264880"/>
            <a:ext cx="4128942" cy="2392780"/>
          </a:xfrm>
          <a:prstGeom prst="rect">
            <a:avLst/>
          </a:prstGeom>
        </p:spPr>
      </p:pic>
      <p:pic>
        <p:nvPicPr>
          <p:cNvPr id="16" name="图片 15" descr="图片包含 人, 站, 对着, 微笑&#10;&#10;AI 生成的内容可能不正确。">
            <a:extLst>
              <a:ext uri="{FF2B5EF4-FFF2-40B4-BE49-F238E27FC236}">
                <a16:creationId xmlns:a16="http://schemas.microsoft.com/office/drawing/2014/main" id="{1A8CA26E-148B-BD99-4C5F-D95B0D6947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29" y="4495815"/>
            <a:ext cx="2583227" cy="19370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一群人在围观&#10;&#10;AI 生成的内容可能不正确。">
            <a:extLst>
              <a:ext uri="{FF2B5EF4-FFF2-40B4-BE49-F238E27FC236}">
                <a16:creationId xmlns:a16="http://schemas.microsoft.com/office/drawing/2014/main" id="{A9C47806-3A98-25F1-97D4-A40B4E27A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72" y="4515520"/>
            <a:ext cx="2583227" cy="19370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图片包含 人, 男人, 站, 室内&#10;&#10;AI 生成的内容可能不正确。">
            <a:extLst>
              <a:ext uri="{FF2B5EF4-FFF2-40B4-BE49-F238E27FC236}">
                <a16:creationId xmlns:a16="http://schemas.microsoft.com/office/drawing/2014/main" id="{76681081-2C48-0734-AB4B-3B8D304177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56" y="2213670"/>
            <a:ext cx="3072800" cy="23046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17914AD-2F38-4713-B6D2-4BF21673EC56}"/>
              </a:ext>
            </a:extLst>
          </p:cNvPr>
          <p:cNvSpPr txBox="1"/>
          <p:nvPr/>
        </p:nvSpPr>
        <p:spPr>
          <a:xfrm>
            <a:off x="6113992" y="1382673"/>
            <a:ext cx="5773208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與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GaN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&amp; micro-LED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代工夥伴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Sitan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 (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/>
              </a:rPr>
              <a:t>思坦科技）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532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56B09-B43A-C9E8-CB1E-EA179388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文本, 信件&#10;&#10;描述已自动生成">
            <a:extLst>
              <a:ext uri="{FF2B5EF4-FFF2-40B4-BE49-F238E27FC236}">
                <a16:creationId xmlns:a16="http://schemas.microsoft.com/office/drawing/2014/main" id="{2EE258D2-2FA3-59D5-DBD6-4C19F9BC8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7517" y="1816140"/>
            <a:ext cx="4540552" cy="263669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6C598B3-935E-7CFC-80D7-3D4240F5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總部設立於香港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科學</a:t>
            </a:r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園（</a:t>
            </a:r>
            <a:r>
              <a:rPr lang="en-US" altLang="zh-TW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HKSTP</a:t>
            </a:r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endParaRPr lang="en-US" altLang="zh-CN" sz="32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2D23D2-B300-91C6-47FE-36C75F56543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2115" y="6540498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28</a:t>
            </a:fld>
            <a:endParaRPr lang="en-US" altLang="zh-CN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037E09-A95D-F816-2391-DD868B7EE4A2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0" y="6546695"/>
            <a:ext cx="219074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22CC-A258-4864-A357-C8FE6A4B8651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FA0039A-758E-91F7-D6D1-CC1C8CC093FB}"/>
              </a:ext>
            </a:extLst>
          </p:cNvPr>
          <p:cNvSpPr txBox="1"/>
          <p:nvPr/>
        </p:nvSpPr>
        <p:spPr>
          <a:xfrm>
            <a:off x="486834" y="1430514"/>
            <a:ext cx="660414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n"/>
            </a:pPr>
            <a:r>
              <a:rPr lang="zh-TW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在香港註冊並設立辦公室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2" name="图片 41" descr="人们在房间里&#10;&#10;中度可信度描述已自动生成">
            <a:extLst>
              <a:ext uri="{FF2B5EF4-FFF2-40B4-BE49-F238E27FC236}">
                <a16:creationId xmlns:a16="http://schemas.microsoft.com/office/drawing/2014/main" id="{164C776A-2CC9-25A4-CFEA-22ADADF65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22" y="4644884"/>
            <a:ext cx="3800330" cy="1797926"/>
          </a:xfrm>
          <a:prstGeom prst="rect">
            <a:avLst/>
          </a:prstGeom>
        </p:spPr>
      </p:pic>
      <p:sp>
        <p:nvSpPr>
          <p:cNvPr id="3" name="页脚占位符 3">
            <a:extLst>
              <a:ext uri="{FF2B5EF4-FFF2-40B4-BE49-F238E27FC236}">
                <a16:creationId xmlns:a16="http://schemas.microsoft.com/office/drawing/2014/main" id="{5D72AFB1-5F8A-7B4D-CBC1-BDAB0DCB509B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70E73EF2-72B5-C53E-174B-E661587F1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78" y="4921212"/>
            <a:ext cx="3906243" cy="1171972"/>
          </a:xfrm>
          <a:prstGeom prst="rect">
            <a:avLst/>
          </a:prstGeom>
        </p:spPr>
      </p:pic>
      <p:pic>
        <p:nvPicPr>
          <p:cNvPr id="9" name="Picture 8" descr="A building with a large oval shaped structure&#10;&#10;AI-generated content may be incorrect.">
            <a:extLst>
              <a:ext uri="{FF2B5EF4-FFF2-40B4-BE49-F238E27FC236}">
                <a16:creationId xmlns:a16="http://schemas.microsoft.com/office/drawing/2014/main" id="{385F91E6-46D2-0A32-369A-7D8D4683EC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0" y="2100430"/>
            <a:ext cx="3768027" cy="2249605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ED0671FB-59EF-3942-4D8D-2728601BBE56}"/>
              </a:ext>
            </a:extLst>
          </p:cNvPr>
          <p:cNvSpPr txBox="1"/>
          <p:nvPr/>
        </p:nvSpPr>
        <p:spPr>
          <a:xfrm>
            <a:off x="6438070" y="1430514"/>
            <a:ext cx="575393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n"/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由香港投資推廣署（</a:t>
            </a:r>
            <a:r>
              <a:rPr lang="en-US" altLang="zh-CN" sz="2400" b="1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InvestHK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）支持</a:t>
            </a:r>
            <a:endParaRPr lang="en-US" altLang="zh-CN" sz="24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52" name="Picture 4" descr="A group of men wearing suits and ties&#10;&#10;AI-generated content may be incorrect.">
            <a:extLst>
              <a:ext uri="{FF2B5EF4-FFF2-40B4-BE49-F238E27FC236}">
                <a16:creationId xmlns:a16="http://schemas.microsoft.com/office/drawing/2014/main" id="{E6B8C14C-CA2F-62D9-BB92-A9574FDDB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8560" y="1944717"/>
            <a:ext cx="4905060" cy="24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图片 43" descr="房间里的沙发和电视&#10;&#10;低可信度描述已自动生成">
            <a:extLst>
              <a:ext uri="{FF2B5EF4-FFF2-40B4-BE49-F238E27FC236}">
                <a16:creationId xmlns:a16="http://schemas.microsoft.com/office/drawing/2014/main" id="{5656EE3C-C465-9841-06C4-F63D73791A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878" y="4645796"/>
            <a:ext cx="3800330" cy="179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1523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3D26B-AD5A-45C0-A5ED-0E6D8ED6F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D3F3D-7B5B-9930-436F-BF6393C1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傳媒廣汎關注與報道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759015-E86E-D841-F129-10B16136060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2115" y="6540498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29</a:t>
            </a:fld>
            <a:endParaRPr lang="en-US" altLang="zh-CN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DDE1F7-B688-342D-0EF0-8DC74AFE1D77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0" y="6546695"/>
            <a:ext cx="219074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22CC-A258-4864-A357-C8FE6A4B8651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页脚占位符 3">
            <a:extLst>
              <a:ext uri="{FF2B5EF4-FFF2-40B4-BE49-F238E27FC236}">
                <a16:creationId xmlns:a16="http://schemas.microsoft.com/office/drawing/2014/main" id="{B97272F5-3B50-FA50-73EF-913235589E5D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C28040A-F864-E2D1-5F62-ADBA1BBD2740}"/>
              </a:ext>
            </a:extLst>
          </p:cNvPr>
          <p:cNvSpPr txBox="1"/>
          <p:nvPr/>
        </p:nvSpPr>
        <p:spPr>
          <a:xfrm>
            <a:off x="486835" y="1398322"/>
            <a:ext cx="103758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n"/>
            </a:pPr>
            <a:r>
              <a:rPr lang="zh-CN" altLang="en-US" sz="2400" b="1" dirty="0"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獲批港府創新科技署</a:t>
            </a:r>
            <a:r>
              <a:rPr lang="en-US" altLang="zh-CN" sz="2400" b="1" dirty="0"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(ITC)</a:t>
            </a:r>
            <a:r>
              <a:rPr lang="zh-CN" altLang="en-US" sz="2400" b="1" dirty="0"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產學研</a:t>
            </a:r>
            <a:r>
              <a:rPr lang="en-US" altLang="zh-CN" sz="2400" b="1" dirty="0"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1+(</a:t>
            </a:r>
            <a:r>
              <a:rPr lang="en-US" altLang="zh-CN" sz="2400" b="1" dirty="0" err="1"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RAISe</a:t>
            </a:r>
            <a:r>
              <a:rPr lang="en-US" altLang="zh-CN" sz="2400" b="1" dirty="0"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+)</a:t>
            </a:r>
            <a:r>
              <a:rPr lang="zh-CN" altLang="en-US" sz="2400" b="1" dirty="0"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資助，受到傳媒廣汎關注</a:t>
            </a:r>
            <a:endParaRPr lang="en-US" altLang="zh-CN" sz="2400" b="1" dirty="0">
              <a:highlight>
                <a:srgbClr val="FFFFFF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1D997167-3C83-2A51-332C-BA4212D31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24" y="1874852"/>
            <a:ext cx="5518996" cy="3126500"/>
          </a:xfrm>
          <a:prstGeom prst="rect">
            <a:avLst/>
          </a:prstGeom>
        </p:spPr>
      </p:pic>
      <p:sp>
        <p:nvSpPr>
          <p:cNvPr id="53" name="文本框 52">
            <a:extLst>
              <a:ext uri="{FF2B5EF4-FFF2-40B4-BE49-F238E27FC236}">
                <a16:creationId xmlns:a16="http://schemas.microsoft.com/office/drawing/2014/main" id="{D3FB0058-253B-1E41-8AC0-6E280545933F}"/>
              </a:ext>
            </a:extLst>
          </p:cNvPr>
          <p:cNvSpPr txBox="1"/>
          <p:nvPr/>
        </p:nvSpPr>
        <p:spPr>
          <a:xfrm>
            <a:off x="3491229" y="4046751"/>
            <a:ext cx="141605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2591958">
              <a:defRPr/>
            </a:pPr>
            <a:r>
              <a:rPr lang="zh-CN" altLang="en-US" sz="1600" b="1" dirty="0">
                <a:solidFill>
                  <a:srgbClr val="C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信報</a:t>
            </a:r>
            <a:endParaRPr lang="en-US" altLang="zh-CN" sz="1600" b="1" dirty="0">
              <a:solidFill>
                <a:srgbClr val="C00000"/>
              </a:solidFill>
              <a:highlight>
                <a:srgbClr val="FFFFFF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2591958">
              <a:defRPr/>
            </a:pPr>
            <a:r>
              <a:rPr lang="en-US" altLang="zh-CN" sz="1600" b="1" dirty="0">
                <a:solidFill>
                  <a:srgbClr val="C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HKEJ</a:t>
            </a:r>
            <a:endParaRPr lang="zh-CN" altLang="en-US" sz="1600" dirty="0">
              <a:solidFill>
                <a:srgbClr val="C00000"/>
              </a:solidFill>
              <a:highlight>
                <a:srgbClr val="FFFFFF"/>
              </a:highlight>
              <a:latin typeface="Verdana"/>
              <a:ea typeface="宋体" panose="02010600030101010101" pitchFamily="2" charset="-122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222C0F59-129D-BA62-3711-58C17D8DD269}"/>
              </a:ext>
            </a:extLst>
          </p:cNvPr>
          <p:cNvGrpSpPr/>
          <p:nvPr/>
        </p:nvGrpSpPr>
        <p:grpSpPr>
          <a:xfrm>
            <a:off x="5722620" y="1885622"/>
            <a:ext cx="6211833" cy="3112392"/>
            <a:chOff x="13200000" y="27325194"/>
            <a:chExt cx="13520057" cy="6844426"/>
          </a:xfrm>
        </p:grpSpPr>
        <p:pic>
          <p:nvPicPr>
            <p:cNvPr id="55" name="Picture 4" descr="A group of men wearing suits and ties&#10;&#10;AI-generated content may be incorrect.">
              <a:extLst>
                <a:ext uri="{FF2B5EF4-FFF2-40B4-BE49-F238E27FC236}">
                  <a16:creationId xmlns:a16="http://schemas.microsoft.com/office/drawing/2014/main" id="{63C12E46-D4CB-5D15-D9BB-5141E3BF36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200000" y="27325194"/>
              <a:ext cx="13520057" cy="684442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A8C6B405-3603-534C-43EF-FD4E768BDC93}"/>
                </a:ext>
              </a:extLst>
            </p:cNvPr>
            <p:cNvSpPr txBox="1"/>
            <p:nvPr/>
          </p:nvSpPr>
          <p:spPr>
            <a:xfrm>
              <a:off x="13473362" y="30769896"/>
              <a:ext cx="5617580" cy="538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2591958">
                <a:defRPr/>
              </a:pPr>
              <a:r>
                <a:rPr lang="zh-CN" altLang="en-US" sz="1600" b="1">
                  <a:solidFill>
                    <a:srgbClr val="C00000"/>
                  </a:solidFill>
                  <a:highlight>
                    <a:srgbClr val="FFFF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香港電臺</a:t>
              </a:r>
              <a:endParaRPr lang="en-US" altLang="zh-CN" sz="1600" b="1">
                <a:solidFill>
                  <a:srgbClr val="C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 defTabSz="2591958">
                <a:defRPr/>
              </a:pPr>
              <a:r>
                <a:rPr lang="en-US" altLang="zh-CN" sz="1600" b="1">
                  <a:solidFill>
                    <a:srgbClr val="C00000"/>
                  </a:solidFill>
                  <a:highlight>
                    <a:srgbClr val="FFFFFF"/>
                  </a:highlight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RTHK</a:t>
              </a:r>
              <a:endParaRPr lang="zh-CN" altLang="en-US" sz="1600" b="1">
                <a:solidFill>
                  <a:srgbClr val="C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id="{D3C5AEEB-5999-F9FD-7301-FD9EA9190E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8726"/>
          <a:stretch>
            <a:fillRect/>
          </a:stretch>
        </p:blipFill>
        <p:spPr>
          <a:xfrm>
            <a:off x="203624" y="4983002"/>
            <a:ext cx="2684707" cy="1578558"/>
          </a:xfrm>
          <a:prstGeom prst="rect">
            <a:avLst/>
          </a:prstGeom>
        </p:spPr>
      </p:pic>
      <p:sp>
        <p:nvSpPr>
          <p:cNvPr id="68" name="文本框 67">
            <a:extLst>
              <a:ext uri="{FF2B5EF4-FFF2-40B4-BE49-F238E27FC236}">
                <a16:creationId xmlns:a16="http://schemas.microsoft.com/office/drawing/2014/main" id="{FE6AB9D0-18E5-78A3-ADC1-28E5744E5408}"/>
              </a:ext>
            </a:extLst>
          </p:cNvPr>
          <p:cNvSpPr txBox="1"/>
          <p:nvPr/>
        </p:nvSpPr>
        <p:spPr>
          <a:xfrm>
            <a:off x="401320" y="5925859"/>
            <a:ext cx="101092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2591958">
              <a:defRPr/>
            </a:pPr>
            <a:r>
              <a:rPr lang="zh-CN" altLang="en-US" sz="1800" b="1" dirty="0">
                <a:solidFill>
                  <a:srgbClr val="C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大公報</a:t>
            </a:r>
            <a:endParaRPr lang="en-US" altLang="zh-CN" sz="1800" b="1" dirty="0">
              <a:solidFill>
                <a:srgbClr val="C00000"/>
              </a:solidFill>
              <a:highlight>
                <a:srgbClr val="FFFFFF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0BC18100-3D00-1F15-D320-D56AFFF64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331" y="4982573"/>
            <a:ext cx="2684707" cy="1602892"/>
          </a:xfrm>
          <a:prstGeom prst="rect">
            <a:avLst/>
          </a:prstGeom>
        </p:spPr>
      </p:pic>
      <p:sp>
        <p:nvSpPr>
          <p:cNvPr id="72" name="文本框 71">
            <a:extLst>
              <a:ext uri="{FF2B5EF4-FFF2-40B4-BE49-F238E27FC236}">
                <a16:creationId xmlns:a16="http://schemas.microsoft.com/office/drawing/2014/main" id="{08FD4F4B-1B2E-E545-DAD3-D30C088EA4A2}"/>
              </a:ext>
            </a:extLst>
          </p:cNvPr>
          <p:cNvSpPr txBox="1"/>
          <p:nvPr/>
        </p:nvSpPr>
        <p:spPr>
          <a:xfrm>
            <a:off x="3343414" y="5925859"/>
            <a:ext cx="75353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明報 </a:t>
            </a:r>
            <a:endParaRPr lang="zh-CN" altLang="en-US" dirty="0"/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C5FD52C2-B48F-3339-46D3-1457BEE1C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193" y="4967707"/>
            <a:ext cx="4249274" cy="1630007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4E7A9CC5-3A7F-25DD-5275-0C1367FF6068}"/>
              </a:ext>
            </a:extLst>
          </p:cNvPr>
          <p:cNvSpPr txBox="1"/>
          <p:nvPr/>
        </p:nvSpPr>
        <p:spPr>
          <a:xfrm>
            <a:off x="8043334" y="5574059"/>
            <a:ext cx="110937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C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星島日報 </a:t>
            </a:r>
            <a:endParaRPr lang="zh-CN" altLang="en-US" dirty="0"/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280ADF7B-CB14-C60C-29A1-9F3EE1B25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6658" y="4967708"/>
            <a:ext cx="2272150" cy="1602892"/>
          </a:xfrm>
          <a:prstGeom prst="rect">
            <a:avLst/>
          </a:prstGeom>
        </p:spPr>
      </p:pic>
      <p:sp>
        <p:nvSpPr>
          <p:cNvPr id="84" name="文本框 83">
            <a:extLst>
              <a:ext uri="{FF2B5EF4-FFF2-40B4-BE49-F238E27FC236}">
                <a16:creationId xmlns:a16="http://schemas.microsoft.com/office/drawing/2014/main" id="{5AF94CDC-214B-C84B-370A-71C53803E279}"/>
              </a:ext>
            </a:extLst>
          </p:cNvPr>
          <p:cNvSpPr txBox="1"/>
          <p:nvPr/>
        </p:nvSpPr>
        <p:spPr>
          <a:xfrm>
            <a:off x="10162833" y="5556527"/>
            <a:ext cx="106588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2591958">
              <a:defRPr/>
            </a:pPr>
            <a:r>
              <a:rPr lang="zh-CN" altLang="en-US" sz="1800" b="1" dirty="0">
                <a:solidFill>
                  <a:srgbClr val="C00000"/>
                </a:solidFill>
                <a:highlight>
                  <a:srgbClr val="FF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華僑報</a:t>
            </a:r>
            <a:endParaRPr lang="en-US" altLang="zh-CN" sz="1800" b="1" dirty="0">
              <a:solidFill>
                <a:srgbClr val="C00000"/>
              </a:solidFill>
              <a:highlight>
                <a:srgbClr val="FFFFFF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35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1977-2BFB-C831-5714-D062C86DD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E70DD5-0B22-8D1A-6862-6C16D15E2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134939"/>
            <a:ext cx="11583959" cy="1076325"/>
          </a:xfrm>
        </p:spPr>
        <p:txBody>
          <a:bodyPr/>
          <a:lstStyle/>
          <a:p>
            <a:r>
              <a:rPr lang="en-US" altLang="zh-TW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spc="2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芯粒</a:t>
            </a:r>
            <a:r>
              <a:rPr lang="en-US" altLang="zh-TW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lang="en-US" altLang="zh-TW" b="1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GaN</a:t>
            </a:r>
            <a:r>
              <a:rPr lang="zh-CN" altLang="en-US" spc="20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芯粒</a:t>
            </a:r>
            <a:r>
              <a:rPr lang="zh-TW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領域的綜合技術專長</a:t>
            </a:r>
            <a:endParaRPr lang="en-US" altLang="zh-CN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CFA592-D0E6-61DE-4D71-6961C16E5749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5171" y="6540498"/>
            <a:ext cx="2190749" cy="365125"/>
          </a:xfrm>
        </p:spPr>
        <p:txBody>
          <a:bodyPr/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2922CC-A258-4864-A357-C8FE6A4B8651}" type="datetime1"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pPr marL="0" marR="0" lvl="0" indent="0" algn="l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B8F2138-7C2C-184D-416D-F8B2A64CB991}"/>
              </a:ext>
            </a:extLst>
          </p:cNvPr>
          <p:cNvSpPr txBox="1"/>
          <p:nvPr/>
        </p:nvSpPr>
        <p:spPr>
          <a:xfrm>
            <a:off x="917742" y="3535946"/>
            <a:ext cx="10722141" cy="5847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8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CMOS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+ </a:t>
            </a:r>
            <a:r>
              <a:rPr kumimoji="0" lang="en-US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GaN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= High-End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Eco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-Semiconductor Chiplets 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9" name="页脚占位符 3">
            <a:extLst>
              <a:ext uri="{FF2B5EF4-FFF2-40B4-BE49-F238E27FC236}">
                <a16:creationId xmlns:a16="http://schemas.microsoft.com/office/drawing/2014/main" id="{7E135982-F47B-64F9-0790-BB38A7B85C35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D821FF9-F02B-BE48-4F15-5C535E6A6D87}"/>
              </a:ext>
            </a:extLst>
          </p:cNvPr>
          <p:cNvGrpSpPr/>
          <p:nvPr/>
        </p:nvGrpSpPr>
        <p:grpSpPr>
          <a:xfrm>
            <a:off x="5770644" y="4086103"/>
            <a:ext cx="6267267" cy="2281218"/>
            <a:chOff x="5770644" y="4086103"/>
            <a:chExt cx="6267267" cy="228121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D647B8A-6FE3-BD01-EE45-35AFB229360F}"/>
                </a:ext>
              </a:extLst>
            </p:cNvPr>
            <p:cNvGrpSpPr/>
            <p:nvPr/>
          </p:nvGrpSpPr>
          <p:grpSpPr>
            <a:xfrm>
              <a:off x="5770644" y="4633180"/>
              <a:ext cx="6267267" cy="1734141"/>
              <a:chOff x="6095999" y="4205785"/>
              <a:chExt cx="5713943" cy="1734141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6C013776-D532-BD29-9A0F-04691AFC770C}"/>
                  </a:ext>
                </a:extLst>
              </p:cNvPr>
              <p:cNvGrpSpPr/>
              <p:nvPr/>
            </p:nvGrpSpPr>
            <p:grpSpPr>
              <a:xfrm>
                <a:off x="6143927" y="4339599"/>
                <a:ext cx="5666015" cy="1528945"/>
                <a:chOff x="6143927" y="4339599"/>
                <a:chExt cx="5666015" cy="1528945"/>
              </a:xfrm>
            </p:grpSpPr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08A33B29-6094-F457-3324-FBC15D93B523}"/>
                    </a:ext>
                  </a:extLst>
                </p:cNvPr>
                <p:cNvSpPr txBox="1"/>
                <p:nvPr/>
              </p:nvSpPr>
              <p:spPr>
                <a:xfrm>
                  <a:off x="6143927" y="4811245"/>
                  <a:ext cx="2420169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12189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2800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Arial" panose="020B0604020202020204" pitchFamily="34" charset="0"/>
                    </a:rPr>
                    <a:t>“High-SPLIQ”</a:t>
                  </a: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BBA00DAA-7369-4000-AF69-C524EFB3D4FE}"/>
                    </a:ext>
                  </a:extLst>
                </p:cNvPr>
                <p:cNvSpPr txBox="1"/>
                <p:nvPr/>
              </p:nvSpPr>
              <p:spPr>
                <a:xfrm>
                  <a:off x="8612024" y="4339599"/>
                  <a:ext cx="3197918" cy="15289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12189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67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Helvetica-Bold"/>
                      <a:ea typeface="宋体" panose="02010600030101010101" pitchFamily="2" charset="-122"/>
                      <a:cs typeface="+mn-cs"/>
                    </a:rPr>
                    <a:t>High-Speed</a:t>
                  </a:r>
                  <a:endParaRPr kumimoji="0" lang="zh-CN" altLang="en-US" sz="1867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Verdana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l" defTabSz="12189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67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Helvetica-Bold"/>
                      <a:ea typeface="宋体" panose="02010600030101010101" pitchFamily="2" charset="-122"/>
                      <a:cs typeface="+mn-cs"/>
                    </a:rPr>
                    <a:t>High-Power Efficiency</a:t>
                  </a:r>
                  <a:endParaRPr kumimoji="0" lang="zh-CN" altLang="en-US" sz="1867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Verdana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l" defTabSz="12189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67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Helvetica-Bold"/>
                      <a:ea typeface="宋体" panose="02010600030101010101" pitchFamily="2" charset="-122"/>
                      <a:cs typeface="+mn-cs"/>
                    </a:rPr>
                    <a:t>High-Linearity</a:t>
                  </a:r>
                  <a:endParaRPr kumimoji="0" lang="zh-CN" altLang="en-US" sz="1867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Verdana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l" defTabSz="12189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67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Helvetica-Bold"/>
                      <a:ea typeface="宋体" panose="02010600030101010101" pitchFamily="2" charset="-122"/>
                      <a:cs typeface="+mn-cs"/>
                    </a:rPr>
                    <a:t>High-Integration</a:t>
                  </a:r>
                </a:p>
                <a:p>
                  <a:pPr marL="0" marR="0" lvl="0" indent="0" algn="l" defTabSz="12189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67" b="1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Helvetica-Bold"/>
                      <a:ea typeface="宋体" panose="02010600030101010101" pitchFamily="2" charset="-122"/>
                      <a:cs typeface="+mn-cs"/>
                    </a:rPr>
                    <a:t>High-Q-Factor Passives</a:t>
                  </a:r>
                </a:p>
              </p:txBody>
            </p: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9BB443D-9C0A-2A5D-D794-A8F62FE46C24}"/>
                  </a:ext>
                </a:extLst>
              </p:cNvPr>
              <p:cNvSpPr/>
              <p:nvPr/>
            </p:nvSpPr>
            <p:spPr>
              <a:xfrm>
                <a:off x="6095999" y="4205785"/>
                <a:ext cx="5543883" cy="1734141"/>
              </a:xfrm>
              <a:prstGeom prst="rect">
                <a:avLst/>
              </a:prstGeom>
              <a:noFill/>
              <a:ln w="38100">
                <a:solidFill>
                  <a:srgbClr val="00743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箭头: 上 20">
              <a:extLst>
                <a:ext uri="{FF2B5EF4-FFF2-40B4-BE49-F238E27FC236}">
                  <a16:creationId xmlns:a16="http://schemas.microsoft.com/office/drawing/2014/main" id="{F6235042-A1C6-B274-5DDC-BF8488109262}"/>
                </a:ext>
              </a:extLst>
            </p:cNvPr>
            <p:cNvSpPr/>
            <p:nvPr/>
          </p:nvSpPr>
          <p:spPr>
            <a:xfrm>
              <a:off x="8630228" y="4086103"/>
              <a:ext cx="335188" cy="454850"/>
            </a:xfrm>
            <a:prstGeom prst="upArrow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429CA82-B30C-32CD-0D2B-916EABAF1059}"/>
              </a:ext>
            </a:extLst>
          </p:cNvPr>
          <p:cNvGrpSpPr/>
          <p:nvPr/>
        </p:nvGrpSpPr>
        <p:grpSpPr>
          <a:xfrm>
            <a:off x="6096000" y="1365135"/>
            <a:ext cx="5897533" cy="2193880"/>
            <a:chOff x="6096000" y="1365135"/>
            <a:chExt cx="5897533" cy="219388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8C01C3C2-0D98-FDC1-F5CB-B0C1319B2902}"/>
                </a:ext>
              </a:extLst>
            </p:cNvPr>
            <p:cNvGrpSpPr/>
            <p:nvPr/>
          </p:nvGrpSpPr>
          <p:grpSpPr>
            <a:xfrm>
              <a:off x="6096000" y="1365135"/>
              <a:ext cx="5742192" cy="2170811"/>
              <a:chOff x="6342827" y="1392627"/>
              <a:chExt cx="5742192" cy="2170811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C505D54D-74D6-FA8C-3FA4-9304734015F4}"/>
                  </a:ext>
                </a:extLst>
              </p:cNvPr>
              <p:cNvSpPr/>
              <p:nvPr/>
            </p:nvSpPr>
            <p:spPr>
              <a:xfrm>
                <a:off x="6342827" y="1440395"/>
                <a:ext cx="3302255" cy="212304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0000"/>
                    </a:solidFill>
                    <a:latin typeface="微软雅黑"/>
                    <a:ea typeface="微软雅黑"/>
                  </a:rPr>
                  <a:t>Deep partnership </a:t>
                </a:r>
                <a:r>
                  <a:rPr lang="en-US" altLang="zh-CN" sz="1600" b="1" dirty="0" err="1">
                    <a:solidFill>
                      <a:srgbClr val="000000"/>
                    </a:solidFill>
                    <a:latin typeface="微软雅黑"/>
                    <a:ea typeface="微软雅黑"/>
                  </a:rPr>
                  <a:t>GaN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微软雅黑"/>
                    <a:ea typeface="微软雅黑"/>
                  </a:rPr>
                  <a:t> foundry </a:t>
                </a:r>
                <a:r>
                  <a:rPr lang="en-US" altLang="zh-CN" sz="1600" b="1" dirty="0" err="1">
                    <a:solidFill>
                      <a:srgbClr val="FF0000"/>
                    </a:solidFill>
                    <a:latin typeface="微软雅黑"/>
                    <a:ea typeface="微软雅黑"/>
                  </a:rPr>
                  <a:t>Dynax</a:t>
                </a:r>
                <a:endParaRPr lang="en-US" altLang="zh-CN" sz="1600" b="1" dirty="0">
                  <a:solidFill>
                    <a:srgbClr val="000000"/>
                  </a:solidFill>
                  <a:latin typeface="微软雅黑"/>
                  <a:ea typeface="微软雅黑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0000"/>
                    </a:solidFill>
                    <a:latin typeface="微软雅黑"/>
                    <a:ea typeface="微软雅黑"/>
                  </a:rPr>
                  <a:t>Process development and device optimization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Our CGTA Prof. Man Hoi Wong is an e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微软雅黑"/>
                    <a:ea typeface="微软雅黑"/>
                    <a:sym typeface="Heiti SC Light" charset="0"/>
                  </a:rPr>
                  <a:t>xpert in wide-bandgap semiconductors </a:t>
                </a:r>
                <a:endParaRPr lang="en-US" altLang="zh-CN" sz="1600" b="1" dirty="0">
                  <a:solidFill>
                    <a:srgbClr val="FF0000"/>
                  </a:solidFill>
                  <a:latin typeface="微软雅黑"/>
                  <a:ea typeface="微软雅黑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CN" altLang="en-US" sz="16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5564D5A3-0E01-0093-86A3-7E0ACBF3A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7225" y="1392627"/>
                <a:ext cx="2087794" cy="590610"/>
              </a:xfrm>
              <a:prstGeom prst="rect">
                <a:avLst/>
              </a:prstGeom>
            </p:spPr>
          </p:pic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0DCBC94-BE3D-0D14-385F-A8CDC9147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1519" y="2002150"/>
              <a:ext cx="1161055" cy="1539380"/>
            </a:xfrm>
            <a:prstGeom prst="rect">
              <a:avLst/>
            </a:prstGeom>
            <a:ln>
              <a:noFill/>
            </a:ln>
            <a:effectLst>
              <a:glow rad="101600">
                <a:srgbClr val="01589F">
                  <a:alpha val="40000"/>
                </a:srgbClr>
              </a:glow>
            </a:effectLst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C30185D-40E7-64FF-01EB-E0476E166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8643" y="1984664"/>
              <a:ext cx="1124890" cy="1574351"/>
            </a:xfrm>
            <a:prstGeom prst="rect">
              <a:avLst/>
            </a:prstGeom>
            <a:ln>
              <a:noFill/>
            </a:ln>
            <a:effectLst>
              <a:glow rad="101600">
                <a:srgbClr val="01589F">
                  <a:alpha val="40000"/>
                </a:srgbClr>
              </a:glow>
            </a:effectLst>
          </p:spPr>
        </p:pic>
      </p:grpSp>
      <p:sp>
        <p:nvSpPr>
          <p:cNvPr id="18" name="灯片编号占位符 3">
            <a:extLst>
              <a:ext uri="{FF2B5EF4-FFF2-40B4-BE49-F238E27FC236}">
                <a16:creationId xmlns:a16="http://schemas.microsoft.com/office/drawing/2014/main" id="{F3CC96AD-5C5F-4975-B1A9-17370BBD68E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58249" y="6546557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3</a:t>
            </a:fld>
            <a:endParaRPr lang="en-US" altLang="zh-CN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6FF6279-0125-A190-11FE-5439DF662667}"/>
              </a:ext>
            </a:extLst>
          </p:cNvPr>
          <p:cNvGrpSpPr/>
          <p:nvPr/>
        </p:nvGrpSpPr>
        <p:grpSpPr>
          <a:xfrm>
            <a:off x="9725" y="1335157"/>
            <a:ext cx="5932441" cy="2206373"/>
            <a:chOff x="9725" y="1335157"/>
            <a:chExt cx="5932441" cy="220637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05254E-7284-280E-3A9A-98CD71628467}"/>
                </a:ext>
              </a:extLst>
            </p:cNvPr>
            <p:cNvSpPr/>
            <p:nvPr/>
          </p:nvSpPr>
          <p:spPr>
            <a:xfrm>
              <a:off x="1832880" y="1418486"/>
              <a:ext cx="4109286" cy="21230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defTabSz="914404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17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Co-founder of Atheros, IPO in 2004</a:t>
              </a:r>
            </a:p>
            <a:p>
              <a:pPr marL="285750" indent="-285750" defTabSz="914404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17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Developed First-gen </a:t>
              </a:r>
              <a:r>
                <a:rPr lang="en-US" altLang="zh-CN" sz="1700" b="1" err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Wifi</a:t>
              </a:r>
              <a:r>
                <a:rPr lang="en-US" altLang="zh-CN" sz="17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 products </a:t>
              </a:r>
            </a:p>
            <a:p>
              <a:pPr marL="285750" indent="-285750" defTabSz="914404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17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Fellow, IEEE &amp; Optica</a:t>
              </a:r>
            </a:p>
            <a:p>
              <a:pPr marL="285750" indent="-285750" defTabSz="914404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1700" b="1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HKUST IC Design Center Director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sz="1700" b="1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Expert in CMOS optical and wireless communication IC</a:t>
              </a:r>
            </a:p>
          </p:txBody>
        </p:sp>
        <p:pic>
          <p:nvPicPr>
            <p:cNvPr id="24" name="Picture 2" descr="Image result for c. patrick yue">
              <a:extLst>
                <a:ext uri="{FF2B5EF4-FFF2-40B4-BE49-F238E27FC236}">
                  <a16:creationId xmlns:a16="http://schemas.microsoft.com/office/drawing/2014/main" id="{E5327560-C496-C855-B304-4C969A88FB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6833" y="1797551"/>
              <a:ext cx="1029062" cy="1259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7">
              <a:extLst>
                <a:ext uri="{FF2B5EF4-FFF2-40B4-BE49-F238E27FC236}">
                  <a16:creationId xmlns:a16="http://schemas.microsoft.com/office/drawing/2014/main" id="{05DE02C3-7D41-B3AC-1768-16CE6C475B9A}"/>
                </a:ext>
              </a:extLst>
            </p:cNvPr>
            <p:cNvSpPr/>
            <p:nvPr/>
          </p:nvSpPr>
          <p:spPr>
            <a:xfrm>
              <a:off x="9725" y="3046950"/>
              <a:ext cx="1906661" cy="307779"/>
            </a:xfrm>
            <a:prstGeom prst="rect">
              <a:avLst/>
            </a:prstGeom>
          </p:spPr>
          <p:txBody>
            <a:bodyPr wrap="square" lIns="121920" tIns="60961" rIns="121920" bIns="60961" anchor="t">
              <a:spAutoFit/>
            </a:bodyPr>
            <a:lstStyle/>
            <a:p>
              <a:pPr algn="ctr" defTabSz="1218955"/>
              <a:r>
                <a:rPr lang="en-US" altLang="zh-CN" sz="1200" b="1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Arial"/>
                </a:rPr>
                <a:t>Prof. </a:t>
              </a:r>
              <a:r>
                <a:rPr lang="en-US" sz="1200" b="1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Arial"/>
                </a:rPr>
                <a:t>C. Patrick Yue 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2EA07BD4-417C-2E2C-4B75-DB42C3EC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4" y="1335157"/>
              <a:ext cx="1732583" cy="424806"/>
            </a:xfrm>
            <a:prstGeom prst="rect">
              <a:avLst/>
            </a:prstGeom>
          </p:spPr>
        </p:pic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4D76D6A-E256-BD33-D631-FE6BA4580609}"/>
              </a:ext>
            </a:extLst>
          </p:cNvPr>
          <p:cNvGrpSpPr/>
          <p:nvPr/>
        </p:nvGrpSpPr>
        <p:grpSpPr>
          <a:xfrm>
            <a:off x="-65298" y="4000573"/>
            <a:ext cx="5573207" cy="2484703"/>
            <a:chOff x="-65298" y="4000573"/>
            <a:chExt cx="5573207" cy="2484703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7063D900-834A-EE49-CA46-66D9DEC2FF60}"/>
                </a:ext>
              </a:extLst>
            </p:cNvPr>
            <p:cNvGrpSpPr/>
            <p:nvPr/>
          </p:nvGrpSpPr>
          <p:grpSpPr>
            <a:xfrm>
              <a:off x="1797057" y="4000573"/>
              <a:ext cx="3710852" cy="2308211"/>
              <a:chOff x="1795244" y="4131478"/>
              <a:chExt cx="3710852" cy="2308211"/>
            </a:xfrm>
          </p:grpSpPr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546181C8-EE2C-11EA-18F1-B7B9CD578C6F}"/>
                  </a:ext>
                </a:extLst>
              </p:cNvPr>
              <p:cNvSpPr txBox="1"/>
              <p:nvPr/>
            </p:nvSpPr>
            <p:spPr>
              <a:xfrm>
                <a:off x="1795244" y="4593336"/>
                <a:ext cx="35864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89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Heterogenous integrated </a:t>
                </a:r>
                <a:br>
                  <a:rPr kumimoji="0" lang="en-US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</a:br>
                <a:r>
                  <a:rPr kumimoji="0" lang="en-US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system-in-package (HISiP)</a:t>
                </a: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箭头: 上 44">
                <a:extLst>
                  <a:ext uri="{FF2B5EF4-FFF2-40B4-BE49-F238E27FC236}">
                    <a16:creationId xmlns:a16="http://schemas.microsoft.com/office/drawing/2014/main" id="{C9159B5B-0A5F-90A0-1080-2420461106B7}"/>
                  </a:ext>
                </a:extLst>
              </p:cNvPr>
              <p:cNvSpPr/>
              <p:nvPr/>
            </p:nvSpPr>
            <p:spPr>
              <a:xfrm>
                <a:off x="2332888" y="4131478"/>
                <a:ext cx="335188" cy="454851"/>
              </a:xfrm>
              <a:prstGeom prst="up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1CB20CA2-E6DF-8606-5B5E-2B76FFF13DA6}"/>
                  </a:ext>
                </a:extLst>
              </p:cNvPr>
              <p:cNvSpPr/>
              <p:nvPr/>
            </p:nvSpPr>
            <p:spPr>
              <a:xfrm>
                <a:off x="1914573" y="5285685"/>
                <a:ext cx="3591523" cy="115400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Partnering with Faraconix on RF module integration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Jointly tackling heat and high-</a:t>
                </a:r>
                <a:r>
                  <a:rPr lang="en-US" altLang="zh-CN" b="1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freq</a:t>
                </a:r>
                <a:r>
                  <a:rPr lang="en-US" altLang="zh-CN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loss issues</a:t>
                </a:r>
              </a:p>
            </p:txBody>
          </p:sp>
        </p:grp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65035064-1790-456B-12FE-60E5BC1BF743}"/>
                </a:ext>
              </a:extLst>
            </p:cNvPr>
            <p:cNvSpPr/>
            <p:nvPr/>
          </p:nvSpPr>
          <p:spPr>
            <a:xfrm>
              <a:off x="-65298" y="6177497"/>
              <a:ext cx="2031325" cy="307779"/>
            </a:xfrm>
            <a:prstGeom prst="rect">
              <a:avLst/>
            </a:prstGeom>
          </p:spPr>
          <p:txBody>
            <a:bodyPr wrap="square" lIns="121920" tIns="60961" rIns="121920" bIns="60961" anchor="t">
              <a:spAutoFit/>
            </a:bodyPr>
            <a:lstStyle/>
            <a:p>
              <a:pPr algn="ctr" defTabSz="1218955"/>
              <a:r>
                <a:rPr lang="en-US" altLang="zh-CN" sz="1200" b="1" dirty="0">
                  <a:solidFill>
                    <a:srgbClr val="000000"/>
                  </a:solidFill>
                  <a:latin typeface="Arial"/>
                  <a:ea typeface="Calibri"/>
                  <a:cs typeface="Arial"/>
                </a:rPr>
                <a:t>Dr.</a:t>
              </a:r>
              <a:r>
                <a:rPr lang="zh-CN" altLang="en-US" sz="1200" b="1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Arial"/>
                </a:rPr>
                <a:t> </a:t>
              </a:r>
              <a:r>
                <a:rPr lang="en-US" altLang="zh-CN" sz="1200" b="1" dirty="0">
                  <a:solidFill>
                    <a:srgbClr val="000000"/>
                  </a:solidFill>
                  <a:latin typeface="Arial"/>
                  <a:ea typeface="Calibri"/>
                  <a:cs typeface="Arial"/>
                </a:rPr>
                <a:t>Chi Law</a:t>
              </a:r>
              <a:endParaRPr lang="en-US" sz="1200" b="1" dirty="0">
                <a:solidFill>
                  <a:srgbClr val="000000"/>
                </a:solidFill>
                <a:latin typeface="Arial"/>
                <a:ea typeface="Calibri"/>
                <a:cs typeface="Arial"/>
              </a:endParaRPr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9CF0653-1328-B37C-9894-0F4E76AFF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218" y="4935727"/>
              <a:ext cx="1029061" cy="1315343"/>
            </a:xfrm>
            <a:prstGeom prst="rect">
              <a:avLst/>
            </a:prstGeom>
          </p:spPr>
        </p:pic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14B566DE-FAA4-B358-3E96-7F06D441D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49" y="4402691"/>
              <a:ext cx="1297178" cy="566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26A8D37C-D3F0-7D3B-53D4-F9133776892B}"/>
              </a:ext>
            </a:extLst>
          </p:cNvPr>
          <p:cNvSpPr txBox="1"/>
          <p:nvPr/>
        </p:nvSpPr>
        <p:spPr>
          <a:xfrm>
            <a:off x="3053839" y="3995685"/>
            <a:ext cx="557638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2189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434"/>
                </a:solidFill>
                <a:effectLst/>
                <a:uLnTx/>
                <a:uFillTx/>
                <a:latin typeface="Helvetica-Bold"/>
                <a:ea typeface="宋体" panose="02010600030101010101" pitchFamily="2" charset="-122"/>
                <a:cs typeface="+mn-cs"/>
              </a:rPr>
              <a:t>High-Energy Efficiency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7434"/>
              </a:solidFill>
              <a:effectLst/>
              <a:uLnTx/>
              <a:uFillTx/>
              <a:latin typeface="Verdana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6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FBE222F-DE60-B949-AC6D-8021CEEB8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0"/>
          <a:stretch/>
        </p:blipFill>
        <p:spPr>
          <a:xfrm>
            <a:off x="1858544" y="1334271"/>
            <a:ext cx="8474913" cy="5538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8576CB-B464-24FD-A256-0B2ADE3DD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>
                <a:latin typeface="Arial" panose="020B0604020202020204" pitchFamily="34" charset="0"/>
                <a:cs typeface="Arial" panose="020B0604020202020204" pitchFamily="34" charset="0"/>
              </a:rPr>
              <a:t>Acknowledgements (HKUST OWL🦉Alumni)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D68E4-8E8C-55D4-5D3A-A066191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3783-42DA-4D39-B1EE-338536AF036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2A2AB2F-D48A-D258-07C1-58121352D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16676"/>
            <a:ext cx="3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332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B66EF-AA0C-4428-A167-C6D765621C5B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AutoShape 2" descr="hiking_to_victoria_peak">
            <a:extLst>
              <a:ext uri="{FF2B5EF4-FFF2-40B4-BE49-F238E27FC236}">
                <a16:creationId xmlns:a16="http://schemas.microsoft.com/office/drawing/2014/main" id="{B4BA7A3C-B840-EAAB-8AA8-ED8FF823A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37863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76CB-B464-24FD-A256-0B2ADE3DD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>
                <a:latin typeface="Arial" panose="020B0604020202020204" pitchFamily="34" charset="0"/>
                <a:cs typeface="Arial" panose="020B0604020202020204" pitchFamily="34" charset="0"/>
              </a:rPr>
              <a:t>Acknowledgements (HKUST OWL🦉Current Members)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D68E4-8E8C-55D4-5D3A-A066191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13783-42DA-4D39-B1EE-338536AF036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2A2AB2F-D48A-D258-07C1-58121352D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" y="6416676"/>
            <a:ext cx="3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332" rtl="0" eaLnBrk="1" latinLnBrk="0" hangingPunct="1"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B66EF-AA0C-4428-A167-C6D765621C5B}" type="datetime1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AutoShape 2" descr="hiking_to_victoria_peak">
            <a:extLst>
              <a:ext uri="{FF2B5EF4-FFF2-40B4-BE49-F238E27FC236}">
                <a16:creationId xmlns:a16="http://schemas.microsoft.com/office/drawing/2014/main" id="{B4BA7A3C-B840-EAAB-8AA8-ED8FF823A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K"/>
          </a:p>
        </p:txBody>
      </p:sp>
      <p:pic>
        <p:nvPicPr>
          <p:cNvPr id="1026" name="Picture 2" descr="09192024_teamlunch">
            <a:extLst>
              <a:ext uri="{FF2B5EF4-FFF2-40B4-BE49-F238E27FC236}">
                <a16:creationId xmlns:a16="http://schemas.microsoft.com/office/drawing/2014/main" id="{6274775A-161D-E62F-00CA-B62D75AD0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53" y="1349829"/>
            <a:ext cx="8758694" cy="55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45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FE6B7-0086-6BBE-4E51-C59292DDF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C7B8-8B47-2B04-B85B-8C40855E8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09707"/>
            <a:ext cx="12192000" cy="1921933"/>
          </a:xfrm>
        </p:spPr>
        <p:txBody>
          <a:bodyPr>
            <a:no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5300">
                <a:latin typeface="Arial"/>
                <a:ea typeface="ＭＳ Ｐゴシック"/>
                <a:cs typeface="Arial"/>
              </a:rPr>
              <a:t>Thanks!</a:t>
            </a:r>
            <a:br>
              <a:rPr lang="en-US" altLang="zh-CN" sz="53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5300">
                <a:latin typeface="Arial"/>
                <a:ea typeface="ＭＳ Ｐゴシック"/>
                <a:cs typeface="Arial"/>
              </a:rPr>
              <a:t>謝謝</a:t>
            </a:r>
            <a:r>
              <a:rPr lang="en-US" altLang="zh-CN" sz="5300">
                <a:latin typeface="Arial"/>
                <a:ea typeface="ＭＳ Ｐゴシック"/>
                <a:cs typeface="Arial"/>
              </a:rPr>
              <a:t>!</a:t>
            </a:r>
            <a:endParaRPr lang="zh-CN" altLang="en-US" sz="5300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5B13A6D-1DB0-DDE8-C2AB-46B89F690C35}"/>
              </a:ext>
            </a:extLst>
          </p:cNvPr>
          <p:cNvSpPr txBox="1"/>
          <p:nvPr/>
        </p:nvSpPr>
        <p:spPr>
          <a:xfrm>
            <a:off x="3048000" y="4102939"/>
            <a:ext cx="6096000" cy="11318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high5semi@gmail.com</a:t>
            </a:r>
            <a:endParaRPr lang="en-US" altLang="zh-CN" sz="2400" b="1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https://high5semi.github.io/</a:t>
            </a:r>
            <a:endParaRPr lang="en-US" altLang="zh-CN" sz="2400" b="1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BC260C-572F-993F-C329-546F8C9A4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26" y="111732"/>
            <a:ext cx="1219857" cy="12712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7D8E6BB-7F84-7F88-C8FB-223E44DA2243}"/>
              </a:ext>
            </a:extLst>
          </p:cNvPr>
          <p:cNvSpPr txBox="1"/>
          <p:nvPr/>
        </p:nvSpPr>
        <p:spPr>
          <a:xfrm>
            <a:off x="5121325" y="161639"/>
            <a:ext cx="5550569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0F4499"/>
                </a:solidFill>
                <a:latin typeface="Arial"/>
                <a:cs typeface="Arial"/>
              </a:rPr>
              <a:t>High5 Semiconductor (HK) Limited</a:t>
            </a:r>
            <a:br>
              <a:rPr lang="en-US" altLang="zh-CN" sz="2400" b="1">
                <a:solidFill>
                  <a:srgbClr val="0F44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sz="2400" b="1" spc="133">
                <a:solidFill>
                  <a:srgbClr val="0F44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高武半導體</a:t>
            </a:r>
            <a:r>
              <a:rPr lang="en-US" altLang="zh-CN" sz="2400" b="1" spc="133">
                <a:solidFill>
                  <a:srgbClr val="0F44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(</a:t>
            </a:r>
            <a:r>
              <a:rPr lang="zh-CN" altLang="en-US" sz="2400" b="1" spc="133">
                <a:solidFill>
                  <a:srgbClr val="0F44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香港</a:t>
            </a:r>
            <a:r>
              <a:rPr lang="en-US" altLang="zh-CN" sz="2400" b="1" spc="133">
                <a:solidFill>
                  <a:srgbClr val="0F44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)</a:t>
            </a:r>
            <a:r>
              <a:rPr lang="zh-CN" altLang="en-US" sz="2400" b="1" spc="133">
                <a:solidFill>
                  <a:srgbClr val="0F44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有限公司 </a:t>
            </a:r>
            <a:endParaRPr lang="zh-CN" altLang="en-US" sz="2400" spc="133">
              <a:solidFill>
                <a:srgbClr val="0F44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2" descr="QR 代码&#10;&#10;描述已自动生成">
            <a:extLst>
              <a:ext uri="{FF2B5EF4-FFF2-40B4-BE49-F238E27FC236}">
                <a16:creationId xmlns:a16="http://schemas.microsoft.com/office/drawing/2014/main" id="{A0FFC9C9-372F-1999-E645-BCB0EA5EAB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1" y="2839744"/>
            <a:ext cx="1649791" cy="168536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E033D9F-1ACA-C73B-A7E8-3CFC756EE197}"/>
              </a:ext>
            </a:extLst>
          </p:cNvPr>
          <p:cNvSpPr txBox="1">
            <a:spLocks/>
          </p:cNvSpPr>
          <p:nvPr/>
        </p:nvSpPr>
        <p:spPr bwMode="auto">
          <a:xfrm>
            <a:off x="736340" y="5569963"/>
            <a:ext cx="4950441" cy="9175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Optical</a:t>
            </a:r>
            <a:r>
              <a:rPr lang="en-US" altLang="zh-CN" sz="14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 Wireless Lab</a:t>
            </a:r>
            <a:endParaRPr lang="en-US" altLang="zh-CN" sz="1400" b="1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400" b="1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Department of Electronic and Computer Engineering</a:t>
            </a:r>
          </a:p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400" b="1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The Hong Kong University of Science and Technology (HKUST)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99ED33F-61A4-982D-1E49-72419BC0C7F4}"/>
              </a:ext>
            </a:extLst>
          </p:cNvPr>
          <p:cNvSpPr txBox="1"/>
          <p:nvPr/>
        </p:nvSpPr>
        <p:spPr>
          <a:xfrm>
            <a:off x="5686781" y="5564000"/>
            <a:ext cx="6093500" cy="9294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600" b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Hi5 Semi</a:t>
            </a:r>
          </a:p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en-US" altLang="zh-CN" sz="1600" b="1">
                <a:solidFill>
                  <a:srgbClr val="000000"/>
                </a:solidFill>
                <a:latin typeface="Calibri"/>
                <a:ea typeface="ＭＳ Ｐゴシック" charset="0"/>
              </a:rPr>
              <a:t>High5 Semiconductor (Hong Kong) Limited</a:t>
            </a:r>
          </a:p>
          <a:p>
            <a:pPr algn="ctr" defTabSz="1218955">
              <a:spcBef>
                <a:spcPct val="20000"/>
              </a:spcBef>
              <a:buClr>
                <a:srgbClr val="000066"/>
              </a:buClr>
              <a:buSzPct val="70000"/>
            </a:pPr>
            <a:r>
              <a:rPr lang="zh-CN" altLang="en-US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高武半導體</a:t>
            </a:r>
            <a:r>
              <a:rPr lang="en-US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香港</a:t>
            </a:r>
            <a:r>
              <a:rPr lang="en-US" altLang="zh-CN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16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有限公司</a:t>
            </a:r>
            <a:endParaRPr lang="en-US" altLang="zh-CN" sz="16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674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E768E-9CD0-BB97-9E1D-CDA7ED082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AE3D9F-CE1D-9B57-0257-22A522509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High5 Semi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的解決方案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深度技術 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 IP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B840DC-8B97-1224-779F-7E9E35F27A28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3350" y="6561560"/>
            <a:ext cx="219074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22CC-A258-4864-A357-C8FE6A4B8651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7C70EF-48BA-9D58-8138-26DD10142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12" y="2290743"/>
            <a:ext cx="3434937" cy="217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8D9ED06-2366-6417-E443-E7E7549C3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75" y="2715958"/>
            <a:ext cx="5571206" cy="1580796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FAC3E8A1-8962-E38A-154D-9147A3B00C6D}"/>
              </a:ext>
            </a:extLst>
          </p:cNvPr>
          <p:cNvGrpSpPr/>
          <p:nvPr/>
        </p:nvGrpSpPr>
        <p:grpSpPr>
          <a:xfrm>
            <a:off x="1030428" y="4561515"/>
            <a:ext cx="4092692" cy="2020133"/>
            <a:chOff x="5614307" y="1471616"/>
            <a:chExt cx="3580494" cy="236934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A9C0D3-9B9C-5579-9CEA-8009E2DCE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224" y="1471616"/>
              <a:ext cx="3564577" cy="2369342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CD75625-FBBB-ECE4-87A3-7742662E7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307" y="2173318"/>
              <a:ext cx="427264" cy="36237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6ACB9FA6-1CDE-325F-154D-FE7826217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224" y="3135993"/>
              <a:ext cx="273461" cy="152400"/>
            </a:xfrm>
            <a:prstGeom prst="rect">
              <a:avLst/>
            </a:prstGeom>
          </p:spPr>
        </p:pic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E4097415-4397-FDFE-22F7-905F515BD561}"/>
              </a:ext>
            </a:extLst>
          </p:cNvPr>
          <p:cNvSpPr txBox="1"/>
          <p:nvPr/>
        </p:nvSpPr>
        <p:spPr>
          <a:xfrm>
            <a:off x="354107" y="1411949"/>
            <a:ext cx="1123464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透過異質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集成芯粒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封裝技術 </a:t>
            </a:r>
            <a:r>
              <a:rPr lang="en-HK" altLang="zh-TW" sz="2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Heterogeneous Integration of Chiplets</a:t>
            </a:r>
            <a:br>
              <a:rPr lang="en-HK" altLang="zh-TW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同時解決</a:t>
            </a:r>
            <a:r>
              <a:rPr lang="zh-TW" altLang="en-US" sz="2800" b="1" u="sng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無線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與</a:t>
            </a:r>
            <a:r>
              <a:rPr lang="zh-TW" altLang="en-US" sz="2800" b="1" u="sng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光通信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技術瓶頸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，並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滿足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降低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成本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的產業</a:t>
            </a:r>
            <a:r>
              <a:rPr lang="zh-TW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需求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FFABD1D3-207E-9AD1-3BB4-0121F92E7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842" y="4525713"/>
            <a:ext cx="60960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 integrating 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CMOS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</a:rPr>
              <a:t> + 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GaN 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 aim to deliver </a:t>
            </a:r>
            <a:b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en-US" altLang="zh-CN" b="1" dirty="0">
                <a:latin typeface="Arial" panose="020B0604020202020204" pitchFamily="34" charset="0"/>
              </a:rPr>
              <a:t>best-in-class energy-efficient 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solutions for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the two highest growth enterprise communication market </a:t>
            </a:r>
            <a:r>
              <a:rPr lang="en-US" altLang="zh-CN" b="1" dirty="0">
                <a:latin typeface="Arial" panose="020B0604020202020204" pitchFamily="34" charset="0"/>
              </a:rPr>
              <a:t>in 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next decade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zh-CN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High-speed optical communication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Data Center Interconnection (DCI)</a:t>
            </a:r>
            <a:r>
              <a:rPr kumimoji="0" lang="zh-CN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zh-CN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Satellite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zh-CN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communication 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 6G networks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箭头: 右 57">
            <a:extLst>
              <a:ext uri="{FF2B5EF4-FFF2-40B4-BE49-F238E27FC236}">
                <a16:creationId xmlns:a16="http://schemas.microsoft.com/office/drawing/2014/main" id="{4DD7DCDE-8729-3117-D7D3-B25A48187D28}"/>
              </a:ext>
            </a:extLst>
          </p:cNvPr>
          <p:cNvSpPr/>
          <p:nvPr/>
        </p:nvSpPr>
        <p:spPr>
          <a:xfrm>
            <a:off x="4540128" y="3157282"/>
            <a:ext cx="979714" cy="66765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4A063438-D9B0-BAA8-77C2-5FA4D064BA4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2115" y="6561559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4</a:t>
            </a:fld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28730F-10A4-74FA-0B4D-220F8DC63CBD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</p:spTree>
    <p:extLst>
      <p:ext uri="{BB962C8B-B14F-4D97-AF65-F5344CB8AC3E}">
        <p14:creationId xmlns:p14="http://schemas.microsoft.com/office/powerpoint/2010/main" val="3169005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1D3ED-E495-43B4-1A86-6F42248E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9A09-D902-0200-1290-2F055CEAE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内容綱要</a:t>
            </a:r>
            <a:endParaRPr lang="en-HK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47A1B-1619-681A-034E-8FD6A5C8C75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7375" y="1585917"/>
            <a:ext cx="6990292" cy="4389120"/>
          </a:xfrm>
        </p:spPr>
        <p:txBody>
          <a:bodyPr/>
          <a:lstStyle/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團隊成員與技術協同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zh-CN" altLang="en-US" sz="2800" b="1" spc="13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市場機遇</a:t>
            </a:r>
            <a:endParaRPr lang="en-US" altLang="zh-CN" sz="2800" b="1" spc="13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技術路綫與目標市場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產品描述與原型</a:t>
            </a:r>
            <a:endParaRPr lang="en-US" altLang="zh-CN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R="0" lvl="0" algn="l" defTabSz="4572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800" b="1" spc="13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商務拓展</a:t>
            </a:r>
            <a:endParaRPr lang="en-HK" sz="2800" b="1" spc="13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1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FCF99E-5FFD-CF62-05FB-BDFAF33B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134939"/>
            <a:ext cx="11514665" cy="1076325"/>
          </a:xfrm>
        </p:spPr>
        <p:txBody>
          <a:bodyPr/>
          <a:lstStyle/>
          <a:p>
            <a:pPr marL="16933">
              <a:spcBef>
                <a:spcPts val="167"/>
              </a:spcBef>
            </a:pPr>
            <a:r>
              <a:rPr lang="zh-TW" altLang="en-US" spc="100">
                <a:latin typeface="微软雅黑" panose="020B0503020204020204" pitchFamily="34" charset="-122"/>
                <a:ea typeface="微软雅黑" panose="020B0503020204020204" pitchFamily="34" charset="-122"/>
              </a:rPr>
              <a:t>市場機遇 </a:t>
            </a:r>
            <a:r>
              <a:rPr lang="en-US" altLang="zh-CN" spc="100"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總潛在市場 </a:t>
            </a:r>
            <a:r>
              <a:rPr lang="en-US" altLang="zh-TW">
                <a:latin typeface="微软雅黑" panose="020B0503020204020204" pitchFamily="34" charset="-122"/>
                <a:ea typeface="微软雅黑" panose="020B0503020204020204" pitchFamily="34" charset="-122"/>
              </a:rPr>
              <a:t>(TAM) </a:t>
            </a:r>
            <a:r>
              <a:rPr lang="zh-TW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預測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62DAF8-9920-756B-0D11-9B44B67F6B5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5984" y="6560908"/>
            <a:ext cx="2190749" cy="365125"/>
          </a:xfrm>
        </p:spPr>
        <p:txBody>
          <a:bodyPr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fld id="{672922CC-A258-4864-A357-C8FE6A4B8651}" type="datetime1">
              <a:rPr lang="en-US" altLang="zh-CN">
                <a:solidFill>
                  <a:prstClr val="white">
                    <a:lumMod val="50000"/>
                  </a:prstClr>
                </a:solidFill>
                <a:ea typeface="ＭＳ Ｐゴシック" charset="0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</a:pPr>
              <a:t>9/28/2025</a:t>
            </a:fld>
            <a:endParaRPr lang="en-US">
              <a:solidFill>
                <a:prstClr val="white">
                  <a:lumMod val="50000"/>
                </a:prstClr>
              </a:solidFill>
              <a:ea typeface="ＭＳ Ｐゴシック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2066D9-8695-031E-C2D2-3F905B153250}"/>
              </a:ext>
            </a:extLst>
          </p:cNvPr>
          <p:cNvSpPr txBox="1"/>
          <p:nvPr/>
        </p:nvSpPr>
        <p:spPr>
          <a:xfrm>
            <a:off x="103337" y="1414900"/>
            <a:ext cx="5827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55"/>
            <a:r>
              <a:rPr lang="zh-TW" altLang="en-US" sz="2000" b="1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光通信市場規模：</a:t>
            </a:r>
          </a:p>
          <a:p>
            <a:pPr algn="ctr" defTabSz="1218955"/>
            <a:r>
              <a:rPr lang="zh-TW" altLang="en-US" sz="2000" b="1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中國與全球其他地區 </a:t>
            </a:r>
            <a:r>
              <a:rPr lang="en-US" altLang="zh-CN" sz="1400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en-US" sz="1400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單位：</a:t>
            </a:r>
            <a:r>
              <a:rPr lang="en-US" altLang="zh-CN" sz="1400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USD Million)</a:t>
            </a:r>
            <a:endParaRPr lang="zh-CN" altLang="en-US" sz="1400" kern="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页脚占位符 3">
            <a:extLst>
              <a:ext uri="{FF2B5EF4-FFF2-40B4-BE49-F238E27FC236}">
                <a16:creationId xmlns:a16="http://schemas.microsoft.com/office/drawing/2014/main" id="{2CF1FCD3-00E6-D1BA-2E97-B9A3D401FEB0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55"/>
            <a:r>
              <a:rPr lang="en-US" sz="1467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59ACE5-5AD5-620D-A914-FC7C65760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22"/>
          <a:stretch/>
        </p:blipFill>
        <p:spPr>
          <a:xfrm>
            <a:off x="231536" y="2107397"/>
            <a:ext cx="5760000" cy="3024966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A0CD5A60-F686-99FB-B480-614A9D5EB46E}"/>
              </a:ext>
            </a:extLst>
          </p:cNvPr>
          <p:cNvGrpSpPr/>
          <p:nvPr/>
        </p:nvGrpSpPr>
        <p:grpSpPr>
          <a:xfrm>
            <a:off x="6023431" y="2144426"/>
            <a:ext cx="5879363" cy="2884967"/>
            <a:chOff x="6206311" y="1878419"/>
            <a:chExt cx="5879363" cy="288496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17EAE16-A1E8-A649-E679-08756892C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70102" y="2119423"/>
              <a:ext cx="5318650" cy="2379005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A54AF26-2BFA-D78D-422F-1115CDC72463}"/>
                </a:ext>
              </a:extLst>
            </p:cNvPr>
            <p:cNvSpPr/>
            <p:nvPr/>
          </p:nvSpPr>
          <p:spPr>
            <a:xfrm>
              <a:off x="6206311" y="1878419"/>
              <a:ext cx="5879363" cy="2884967"/>
            </a:xfrm>
            <a:prstGeom prst="rect">
              <a:avLst/>
            </a:prstGeom>
            <a:noFill/>
            <a:ln w="12700">
              <a:solidFill>
                <a:srgbClr val="DCDCD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93CC2F3-4E72-C820-27AA-7E0464C58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102" y="1944241"/>
              <a:ext cx="5606902" cy="332348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1376BB1-3C3D-9CB3-DCF0-38DB87F0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227" y="2495106"/>
              <a:ext cx="1051163" cy="9189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52B77E9-CCC2-61D0-AE7B-C4E76FD86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04127" y="3028249"/>
              <a:ext cx="699128" cy="35856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090A1A6-5BEF-58A3-DB4F-EC5BD6596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4786" y="2451771"/>
              <a:ext cx="933091" cy="30677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1AC18E5-D0F4-7263-C33A-B803F0165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102" y="4498428"/>
              <a:ext cx="5436000" cy="206193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47E1425-3DA6-9439-5E8C-98961700BF78}"/>
                </a:ext>
              </a:extLst>
            </p:cNvPr>
            <p:cNvSpPr txBox="1"/>
            <p:nvPr/>
          </p:nvSpPr>
          <p:spPr>
            <a:xfrm rot="16200000">
              <a:off x="10785044" y="2863184"/>
              <a:ext cx="20232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800" kern="20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Sales ($B)</a:t>
              </a:r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101DDF3-A235-8444-2352-D8C78F25DBEF}"/>
              </a:ext>
            </a:extLst>
          </p:cNvPr>
          <p:cNvSpPr txBox="1"/>
          <p:nvPr/>
        </p:nvSpPr>
        <p:spPr>
          <a:xfrm>
            <a:off x="6713048" y="1429755"/>
            <a:ext cx="4810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55"/>
            <a:r>
              <a:rPr lang="zh-CN" altLang="en-US" sz="2000" b="1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全球</a:t>
            </a:r>
            <a:r>
              <a:rPr lang="zh-TW" altLang="en-US" sz="2000" b="1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衛星通信市場規模</a:t>
            </a:r>
            <a:r>
              <a:rPr lang="zh-CN" altLang="en-US" sz="2000" b="1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sz="2000" b="1" kern="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218955"/>
            <a:r>
              <a:rPr lang="zh-TW" altLang="en-US" sz="2000" b="1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按軌道類型劃分 </a:t>
            </a:r>
            <a:r>
              <a:rPr lang="en-US" altLang="zh-CN" sz="1400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zh-CN" altLang="en-US" sz="1400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單位：</a:t>
            </a:r>
            <a:r>
              <a:rPr lang="en-US" altLang="zh-CN" sz="1400" kern="2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USD Billion)</a:t>
            </a:r>
            <a:endParaRPr lang="zh-CN" altLang="en-US" sz="1400" kern="2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E7C2F86-9173-33E3-ACCB-AE056DFB8F8F}"/>
              </a:ext>
            </a:extLst>
          </p:cNvPr>
          <p:cNvSpPr txBox="1"/>
          <p:nvPr/>
        </p:nvSpPr>
        <p:spPr>
          <a:xfrm>
            <a:off x="836782" y="5094084"/>
            <a:ext cx="10777011" cy="15357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 the first stage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optical communication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products 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DCI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addressable market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in next 5 years 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billion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USD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For the second stage, wireless communication products for LEO satellite communication, the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addressable market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in next 5 years is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 billion USD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E1478707-65F1-D2B3-82DC-BEA616B3E9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2115" y="6557910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563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F0669E-CD02-CCAE-2416-ABAE7C7B6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pc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數據中心光通信模塊市場機遇</a:t>
            </a:r>
            <a:endParaRPr lang="zh-CN" altLang="en-US" sz="2800" spc="1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CA3566-E592-EF0C-2977-6A79136F802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0000" y="6556617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7</a:t>
            </a:fld>
            <a:endParaRPr lang="en-US" altLang="zh-CN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86D7ED-3A24-1441-F7D8-755AD3245BD0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0" y="6545931"/>
            <a:ext cx="2190749" cy="296440"/>
          </a:xfrm>
        </p:spPr>
        <p:txBody>
          <a:bodyPr/>
          <a:lstStyle/>
          <a:p>
            <a:fld id="{672922CC-A258-4864-A357-C8FE6A4B8651}" type="datetime1">
              <a:rPr lang="en-US" altLang="zh-CN" smtClean="0"/>
              <a:t>9/28/2025</a:t>
            </a:fld>
            <a:endParaRPr lang="en-US"/>
          </a:p>
        </p:txBody>
      </p:sp>
      <p:sp>
        <p:nvSpPr>
          <p:cNvPr id="35" name="页脚占位符 3">
            <a:extLst>
              <a:ext uri="{FF2B5EF4-FFF2-40B4-BE49-F238E27FC236}">
                <a16:creationId xmlns:a16="http://schemas.microsoft.com/office/drawing/2014/main" id="{A3F7327F-C1B8-436F-BEE5-15644310F5BB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pic>
        <p:nvPicPr>
          <p:cNvPr id="31" name="object 18">
            <a:extLst>
              <a:ext uri="{FF2B5EF4-FFF2-40B4-BE49-F238E27FC236}">
                <a16:creationId xmlns:a16="http://schemas.microsoft.com/office/drawing/2014/main" id="{28EFB9E8-0ADC-4D62-1B3A-6E20708EAD0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50" y="2217604"/>
            <a:ext cx="2879290" cy="252618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2C37F77-7FF7-7987-1190-70DB3EAE3759}"/>
              </a:ext>
            </a:extLst>
          </p:cNvPr>
          <p:cNvSpPr txBox="1"/>
          <p:nvPr/>
        </p:nvSpPr>
        <p:spPr>
          <a:xfrm>
            <a:off x="4130140" y="1263941"/>
            <a:ext cx="2791811" cy="29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HK" altLang="zh-CN" sz="1345" b="1">
              <a:solidFill>
                <a:srgbClr val="000000"/>
              </a:solidFill>
              <a:latin typeface="Helvetica-Bold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1B3CCCE-106D-5E8B-5A69-36425B15759B}"/>
              </a:ext>
            </a:extLst>
          </p:cNvPr>
          <p:cNvSpPr/>
          <p:nvPr/>
        </p:nvSpPr>
        <p:spPr>
          <a:xfrm>
            <a:off x="1131358" y="2065414"/>
            <a:ext cx="521578" cy="280309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3315C1F-4DDA-403B-231D-AA261A0E242D}"/>
              </a:ext>
            </a:extLst>
          </p:cNvPr>
          <p:cNvSpPr txBox="1"/>
          <p:nvPr/>
        </p:nvSpPr>
        <p:spPr>
          <a:xfrm>
            <a:off x="688650" y="1510100"/>
            <a:ext cx="1074135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數據中心互連光模塊</a:t>
            </a:r>
            <a:endParaRPr lang="en-HK" altLang="zh-CN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E0F9F4E-0C2F-6A5B-A2B5-BFC7E17CD630}"/>
              </a:ext>
            </a:extLst>
          </p:cNvPr>
          <p:cNvSpPr txBox="1"/>
          <p:nvPr/>
        </p:nvSpPr>
        <p:spPr>
          <a:xfrm>
            <a:off x="6275344" y="5264897"/>
            <a:ext cx="549918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新一代數據中心互連需要</a:t>
            </a:r>
            <a:r>
              <a:rPr lang="zh-TW" altLang="en-US" sz="2400" b="1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高效率、高速</a:t>
            </a:r>
            <a:r>
              <a:rPr lang="zh-TW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的光收發模塊</a:t>
            </a:r>
            <a:endParaRPr lang="zh-CN" altLang="en-US" sz="2400" b="1">
              <a:solidFill>
                <a:srgbClr val="00743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CB5EE74-1BF5-E574-F61E-74531AA72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977" y="2217604"/>
            <a:ext cx="3007579" cy="2526182"/>
          </a:xfrm>
          <a:prstGeom prst="rect">
            <a:avLst/>
          </a:prstGeom>
          <a:ln w="38100">
            <a:solidFill>
              <a:srgbClr val="0070C0"/>
            </a:solidFill>
            <a:prstDash val="sysDash"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279370-5D12-DF26-B632-4CF14E825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4" y="2128022"/>
            <a:ext cx="5325908" cy="3498772"/>
          </a:xfrm>
          <a:prstGeom prst="rect">
            <a:avLst/>
          </a:prstGeom>
        </p:spPr>
      </p:pic>
      <p:cxnSp>
        <p:nvCxnSpPr>
          <p:cNvPr id="8" name="直接连接符 12">
            <a:extLst>
              <a:ext uri="{FF2B5EF4-FFF2-40B4-BE49-F238E27FC236}">
                <a16:creationId xmlns:a16="http://schemas.microsoft.com/office/drawing/2014/main" id="{F10DE0BB-CCB0-0E3C-06C2-A862B0787E4B}"/>
              </a:ext>
            </a:extLst>
          </p:cNvPr>
          <p:cNvCxnSpPr>
            <a:cxnSpLocks/>
          </p:cNvCxnSpPr>
          <p:nvPr/>
        </p:nvCxnSpPr>
        <p:spPr>
          <a:xfrm flipV="1">
            <a:off x="5342781" y="4815463"/>
            <a:ext cx="1579170" cy="236523"/>
          </a:xfrm>
          <a:prstGeom prst="line">
            <a:avLst/>
          </a:prstGeom>
          <a:ln w="38100">
            <a:prstDash val="sysDash"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764FECF-F68F-A987-499A-E9CE7F4F8DFE}"/>
              </a:ext>
            </a:extLst>
          </p:cNvPr>
          <p:cNvSpPr/>
          <p:nvPr/>
        </p:nvSpPr>
        <p:spPr>
          <a:xfrm>
            <a:off x="7934325" y="3221268"/>
            <a:ext cx="266700" cy="415464"/>
          </a:xfrm>
          <a:prstGeom prst="ellipse">
            <a:avLst/>
          </a:prstGeom>
          <a:solidFill>
            <a:srgbClr val="FF0000">
              <a:alpha val="5882"/>
            </a:srgbClr>
          </a:solidFill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cxnSp>
        <p:nvCxnSpPr>
          <p:cNvPr id="16" name="直接连接符 12">
            <a:extLst>
              <a:ext uri="{FF2B5EF4-FFF2-40B4-BE49-F238E27FC236}">
                <a16:creationId xmlns:a16="http://schemas.microsoft.com/office/drawing/2014/main" id="{27270B9C-ED0E-6C84-1255-0F74647F0E20}"/>
              </a:ext>
            </a:extLst>
          </p:cNvPr>
          <p:cNvCxnSpPr>
            <a:cxnSpLocks/>
          </p:cNvCxnSpPr>
          <p:nvPr/>
        </p:nvCxnSpPr>
        <p:spPr>
          <a:xfrm flipV="1">
            <a:off x="8201025" y="3318295"/>
            <a:ext cx="1647825" cy="97641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853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9EADF-B90E-205B-D759-C419EE204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3ED8F-A29B-0554-1ED8-54700B9D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數據中心光通信模塊市場機遇</a:t>
            </a:r>
            <a:endParaRPr lang="en-US" altLang="zh-CN" sz="32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16B4E4-BAD5-17E1-1A45-F22D2F4312B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0000" y="6553782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altLang="zh-CN" smtClean="0"/>
              <a:pPr algn="r"/>
              <a:t>8</a:t>
            </a:fld>
            <a:endParaRPr lang="en-US" altLang="zh-CN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507A61-B74E-DD93-601A-3B7919D1DB79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6103" y="6548258"/>
            <a:ext cx="219074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22CC-A258-4864-A357-C8FE6A4B8651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页脚占位符 3">
            <a:extLst>
              <a:ext uri="{FF2B5EF4-FFF2-40B4-BE49-F238E27FC236}">
                <a16:creationId xmlns:a16="http://schemas.microsoft.com/office/drawing/2014/main" id="{2FA725F5-8379-6EFE-BA68-FD5754A68622}"/>
              </a:ext>
            </a:extLst>
          </p:cNvPr>
          <p:cNvSpPr txBox="1">
            <a:spLocks/>
          </p:cNvSpPr>
          <p:nvPr/>
        </p:nvSpPr>
        <p:spPr>
          <a:xfrm>
            <a:off x="35984" y="6561560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4CD3047-B72B-C9E0-DCE9-644129657AFC}"/>
              </a:ext>
            </a:extLst>
          </p:cNvPr>
          <p:cNvSpPr txBox="1"/>
          <p:nvPr/>
        </p:nvSpPr>
        <p:spPr>
          <a:xfrm>
            <a:off x="486834" y="1430514"/>
            <a:ext cx="9393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n"/>
            </a:pPr>
            <a:r>
              <a:rPr lang="en-US" altLang="zh-TW" sz="24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Interconnect Power and Density Bottleneck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4F72DCF-8B2E-346E-797F-BF5FC032C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59" y="1808722"/>
            <a:ext cx="10590882" cy="41073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2D9EA38-F602-823D-D3FC-B3FE6BC92BC5}"/>
              </a:ext>
            </a:extLst>
          </p:cNvPr>
          <p:cNvSpPr txBox="1"/>
          <p:nvPr/>
        </p:nvSpPr>
        <p:spPr>
          <a:xfrm>
            <a:off x="945022" y="5915229"/>
            <a:ext cx="983509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l">
              <a:buSzPct val="50000"/>
              <a:buFont typeface="Wingdings" panose="05000000000000000000" pitchFamily="2" charset="2"/>
              <a:buChar char="l"/>
            </a:pPr>
            <a:r>
              <a:rPr lang="en-US" altLang="zh-CN" sz="1800" b="1" i="0" u="none" strike="noStrike" baseline="0">
                <a:solidFill>
                  <a:srgbClr val="000000"/>
                </a:solidFill>
                <a:latin typeface="ArialMT"/>
              </a:rPr>
              <a:t>Internal chips are slow, but &gt;50Tb interface to ICs overwhelm packaging density</a:t>
            </a:r>
          </a:p>
          <a:p>
            <a:pPr marL="285750" indent="-285750" algn="l">
              <a:buSzPct val="50000"/>
              <a:buFont typeface="Wingdings" panose="05000000000000000000" pitchFamily="2" charset="2"/>
              <a:buChar char="l"/>
            </a:pPr>
            <a:r>
              <a:rPr lang="en-US" altLang="zh-CN" sz="1800" b="1" i="0" u="none" strike="noStrike" baseline="0">
                <a:solidFill>
                  <a:srgbClr val="000000"/>
                </a:solidFill>
                <a:latin typeface="ArialMT"/>
              </a:rPr>
              <a:t>200Gb/s SERDES take area, yield, and power, all with limited reach</a:t>
            </a:r>
          </a:p>
        </p:txBody>
      </p:sp>
    </p:spTree>
    <p:extLst>
      <p:ext uri="{BB962C8B-B14F-4D97-AF65-F5344CB8AC3E}">
        <p14:creationId xmlns:p14="http://schemas.microsoft.com/office/powerpoint/2010/main" val="317549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23F8E-6FFF-F96E-61A5-A622425CC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AF06F6-9D55-6B66-F624-C96BF562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134939"/>
            <a:ext cx="11484255" cy="1076325"/>
          </a:xfrm>
        </p:spPr>
        <p:txBody>
          <a:bodyPr/>
          <a:lstStyle/>
          <a:p>
            <a:r>
              <a:rPr lang="zh-TW" altLang="en-US" spc="100">
                <a:latin typeface="微软雅黑" panose="020B0503020204020204" pitchFamily="34" charset="-122"/>
                <a:ea typeface="微软雅黑" panose="020B0503020204020204" pitchFamily="34" charset="-122"/>
              </a:rPr>
              <a:t>數據中心光通信模塊產品挑戰</a:t>
            </a:r>
            <a:endParaRPr lang="en-US" altLang="zh-CN" sz="32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D433CC-9426-C1A8-52AE-611EC62496D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0000" y="6533172"/>
            <a:ext cx="759885" cy="365125"/>
          </a:xfrm>
        </p:spPr>
        <p:txBody>
          <a:bodyPr/>
          <a:lstStyle/>
          <a:p>
            <a:pPr algn="r"/>
            <a:fld id="{183B3FEA-527F-40BC-B929-783F4514F1CF}" type="slidenum">
              <a:rPr lang="en-US" smtClean="0"/>
              <a:pPr algn="r"/>
              <a:t>9</a:t>
            </a:fld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9F8D3C-D4B4-ED80-170C-BFA5EB63FE24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35984" y="6533172"/>
            <a:ext cx="2190749" cy="365125"/>
          </a:xfrm>
        </p:spPr>
        <p:txBody>
          <a:bodyPr/>
          <a:lstStyle/>
          <a:p>
            <a:fld id="{672922CC-A258-4864-A357-C8FE6A4B8651}" type="datetime1">
              <a:rPr lang="en-US" altLang="zh-CN" smtClean="0"/>
              <a:t>9/28/2025</a:t>
            </a:fld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52D2EF-C7E9-8C29-B0A9-BB364C24B8D2}"/>
              </a:ext>
            </a:extLst>
          </p:cNvPr>
          <p:cNvSpPr txBox="1"/>
          <p:nvPr/>
        </p:nvSpPr>
        <p:spPr>
          <a:xfrm>
            <a:off x="486835" y="4212528"/>
            <a:ext cx="5255335" cy="20159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zh-CN" altLang="zh-CN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Current optical communication products (InP, SiGe, GaAs)</a:t>
            </a: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cannot </a:t>
            </a:r>
            <a:r>
              <a:rPr kumimoji="0" lang="en-US" altLang="zh-CN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meet high-energy efficient bandwidth and cost requirements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0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Low-frequency solutions fail for modern data center interconnects</a:t>
            </a:r>
            <a:endParaRPr kumimoji="0" lang="zh-CN" altLang="zh-CN" sz="20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C45234B-A02C-9BEA-D507-405291370C94}"/>
              </a:ext>
            </a:extLst>
          </p:cNvPr>
          <p:cNvSpPr txBox="1"/>
          <p:nvPr/>
        </p:nvSpPr>
        <p:spPr>
          <a:xfrm>
            <a:off x="8911771" y="1927459"/>
            <a:ext cx="3278114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 to the data exchange and transmission requirements brought by AIGC,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the market for</a:t>
            </a:r>
            <a:b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high-speed optical modules</a:t>
            </a:r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>
                <a:latin typeface="Arial" panose="020B0604020202020204" pitchFamily="34" charset="0"/>
                <a:cs typeface="Arial" panose="020B0604020202020204" pitchFamily="34" charset="0"/>
              </a:rPr>
              <a:t>have seen exponential growth</a:t>
            </a:r>
            <a:endParaRPr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0E69E14-FE6C-76F4-83DA-560939B566D2}"/>
              </a:ext>
            </a:extLst>
          </p:cNvPr>
          <p:cNvSpPr txBox="1"/>
          <p:nvPr/>
        </p:nvSpPr>
        <p:spPr>
          <a:xfrm>
            <a:off x="6820540" y="4345167"/>
            <a:ext cx="5369345" cy="14003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latin typeface="Arial" panose="020B0604020202020204" pitchFamily="34" charset="0"/>
              </a:rPr>
              <a:t>Designing heterogeneous optical chiplets to boost bandwidth and data rates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>
                <a:latin typeface="Arial" panose="020B0604020202020204" pitchFamily="34" charset="0"/>
              </a:rPr>
              <a:t>Targeting 4x bandwidth growth  from 200/400G to 1.6T optical modules</a:t>
            </a:r>
            <a:endParaRPr lang="zh-CN" altLang="en-US" sz="2000">
              <a:latin typeface="Arial" panose="020B0604020202020204" pitchFamily="34" charset="0"/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DD439914-47DB-DFE8-B237-25B9FF47ECD5}"/>
              </a:ext>
            </a:extLst>
          </p:cNvPr>
          <p:cNvSpPr/>
          <p:nvPr/>
        </p:nvSpPr>
        <p:spPr>
          <a:xfrm>
            <a:off x="5773648" y="4857146"/>
            <a:ext cx="797539" cy="4673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FFB070-D11B-0133-192E-3E00CE8CD4FC}"/>
              </a:ext>
            </a:extLst>
          </p:cNvPr>
          <p:cNvSpPr txBox="1"/>
          <p:nvPr/>
        </p:nvSpPr>
        <p:spPr>
          <a:xfrm>
            <a:off x="769781" y="1457806"/>
            <a:ext cx="830164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TW" sz="20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AIGC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數據</a:t>
            </a:r>
            <a:r>
              <a:rPr lang="zh-TW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中心互連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遇到的帶寬</a:t>
            </a:r>
            <a:r>
              <a:rPr lang="zh-TW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瓶頸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页脚占位符 3">
            <a:extLst>
              <a:ext uri="{FF2B5EF4-FFF2-40B4-BE49-F238E27FC236}">
                <a16:creationId xmlns:a16="http://schemas.microsoft.com/office/drawing/2014/main" id="{143A0835-3966-136D-15DE-BDDC0F3D1AA0}"/>
              </a:ext>
            </a:extLst>
          </p:cNvPr>
          <p:cNvSpPr txBox="1">
            <a:spLocks/>
          </p:cNvSpPr>
          <p:nvPr/>
        </p:nvSpPr>
        <p:spPr>
          <a:xfrm>
            <a:off x="43799" y="6562445"/>
            <a:ext cx="12156016" cy="29555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2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8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00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1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3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59" algn="l" defTabSz="9142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High5 Semiconductor Ltd. Proprietary and Confidential. Protected under NDA. Copyright 2025.</a:t>
            </a:r>
          </a:p>
        </p:txBody>
      </p:sp>
      <p:pic>
        <p:nvPicPr>
          <p:cNvPr id="6" name="Picture 4" descr="MACOM introduces EML driver family for 100G and 400G data center ...">
            <a:extLst>
              <a:ext uri="{FF2B5EF4-FFF2-40B4-BE49-F238E27FC236}">
                <a16:creationId xmlns:a16="http://schemas.microsoft.com/office/drawing/2014/main" id="{4A8A2110-D5AA-E49B-E1D8-5F58484D1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5" y="1948824"/>
            <a:ext cx="2375956" cy="19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FD3508CE-F5ED-BCDC-2342-525DF3256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141" y="2095541"/>
            <a:ext cx="2931231" cy="1783891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0AC05A1C-29FD-F272-DD7D-717F4B5439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82" t="18264" r="6982" b="14624"/>
          <a:stretch/>
        </p:blipFill>
        <p:spPr>
          <a:xfrm>
            <a:off x="3005708" y="2095541"/>
            <a:ext cx="2596491" cy="1718499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54C71F09-3B7B-259A-AA37-A9D3A2F1D881}"/>
              </a:ext>
            </a:extLst>
          </p:cNvPr>
          <p:cNvGrpSpPr/>
          <p:nvPr/>
        </p:nvGrpSpPr>
        <p:grpSpPr>
          <a:xfrm>
            <a:off x="3998877" y="5908100"/>
            <a:ext cx="8046719" cy="584775"/>
            <a:chOff x="2126452" y="5928756"/>
            <a:chExt cx="8046719" cy="584775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E46DF16-589C-7EE2-9B7A-DE17543A4874}"/>
                </a:ext>
              </a:extLst>
            </p:cNvPr>
            <p:cNvSpPr txBox="1"/>
            <p:nvPr/>
          </p:nvSpPr>
          <p:spPr>
            <a:xfrm>
              <a:off x="6921951" y="5928756"/>
              <a:ext cx="325122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拒绝被卡脖子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!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​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​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924AA6F-AEC9-4D4C-3BDE-10824B65CC87}"/>
                </a:ext>
              </a:extLst>
            </p:cNvPr>
            <p:cNvSpPr txBox="1"/>
            <p:nvPr/>
          </p:nvSpPr>
          <p:spPr>
            <a:xfrm>
              <a:off x="2126452" y="5928756"/>
              <a:ext cx="477691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i="0" u="none" strike="noStrike">
                  <a:solidFill>
                    <a:srgbClr val="FF0000"/>
                  </a:solidFill>
                  <a:effectLst/>
                  <a:latin typeface="IBM Plex Sans" panose="020B0503050203000203" pitchFamily="34" charset="0"/>
                </a:rPr>
                <a:t>Refused to be choked!</a:t>
              </a:r>
              <a:endParaRPr lang="zh-CN" altLang="en-US" sz="32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1944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Mayas Theme Color">
      <a:dk1>
        <a:srgbClr val="5C5C5C"/>
      </a:dk1>
      <a:lt1>
        <a:sysClr val="window" lastClr="FFFFFF"/>
      </a:lt1>
      <a:dk2>
        <a:srgbClr val="3F3F3F"/>
      </a:dk2>
      <a:lt2>
        <a:srgbClr val="FCFCFC"/>
      </a:lt2>
      <a:accent1>
        <a:srgbClr val="1B6AA3"/>
      </a:accent1>
      <a:accent2>
        <a:srgbClr val="84CBC5"/>
      </a:accent2>
      <a:accent3>
        <a:srgbClr val="F8D35E"/>
      </a:accent3>
      <a:accent4>
        <a:srgbClr val="F47264"/>
      </a:accent4>
      <a:accent5>
        <a:srgbClr val="7CC8EC"/>
      </a:accent5>
      <a:accent6>
        <a:srgbClr val="868AD1"/>
      </a:accent6>
      <a:hlink>
        <a:srgbClr val="0000FF"/>
      </a:hlink>
      <a:folHlink>
        <a:srgbClr val="800080"/>
      </a:folHlink>
    </a:clrScheme>
    <a:fontScheme name="Mayas Fonts">
      <a:majorFont>
        <a:latin typeface="Source Sans Pro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EEE Master Brand Template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0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5696"/>
      </a:accent1>
      <a:accent2>
        <a:srgbClr val="00B0F0"/>
      </a:accent2>
      <a:accent3>
        <a:srgbClr val="005696"/>
      </a:accent3>
      <a:accent4>
        <a:srgbClr val="00B0F0"/>
      </a:accent4>
      <a:accent5>
        <a:srgbClr val="005696"/>
      </a:accent5>
      <a:accent6>
        <a:srgbClr val="00B0F0"/>
      </a:accent6>
      <a:hlink>
        <a:srgbClr val="005696"/>
      </a:hlink>
      <a:folHlink>
        <a:srgbClr val="00B0F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穿越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4EA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IEEE Master Brand Template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4E52F8D059D04A8223BC50DF75F6FA" ma:contentTypeVersion="19" ma:contentTypeDescription="Create a new document." ma:contentTypeScope="" ma:versionID="9141560ef6ab63b839db4fba22ff7edd">
  <xsd:schema xmlns:xsd="http://www.w3.org/2001/XMLSchema" xmlns:xs="http://www.w3.org/2001/XMLSchema" xmlns:p="http://schemas.microsoft.com/office/2006/metadata/properties" xmlns:ns2="ed9ea355-2a65-410a-ab8e-7d45af87915d" xmlns:ns3="76d7af4a-dd92-4ccd-b0b1-c69f25188f6c" targetNamespace="http://schemas.microsoft.com/office/2006/metadata/properties" ma:root="true" ma:fieldsID="250e31e19fd8cce963672209e5c25642" ns2:_="" ns3:_="">
    <xsd:import namespace="ed9ea355-2a65-410a-ab8e-7d45af87915d"/>
    <xsd:import namespace="76d7af4a-dd92-4ccd-b0b1-c69f25188f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ea355-2a65-410a-ab8e-7d45af8791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659908-461d-4310-9e2e-8d0890ed1e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7af4a-dd92-4ccd-b0b1-c69f25188f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1165649-4da8-4040-87bc-52d7dec5c4df}" ma:internalName="TaxCatchAll" ma:showField="CatchAllData" ma:web="76d7af4a-dd92-4ccd-b0b1-c69f25188f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d7af4a-dd92-4ccd-b0b1-c69f25188f6c" xsi:nil="true"/>
    <lcf76f155ced4ddcb4097134ff3c332f xmlns="ed9ea355-2a65-410a-ab8e-7d45af87915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100A8E-9F1B-454C-8D2E-B331791F64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9ea355-2a65-410a-ab8e-7d45af87915d"/>
    <ds:schemaRef ds:uri="76d7af4a-dd92-4ccd-b0b1-c69f25188f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4C74E4-08A7-47EF-A6BE-11E1599EC9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C31F0C-4F60-47E9-A8B1-5B6530ABAFAA}">
  <ds:schemaRefs>
    <ds:schemaRef ds:uri="a8aaf0f9-0e69-4fed-8475-d0f5cce51f89"/>
    <ds:schemaRef ds:uri="c3262125-490f-43e9-b299-f2ef702e9ad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6d7af4a-dd92-4ccd-b0b1-c69f25188f6c"/>
    <ds:schemaRef ds:uri="ed9ea355-2a65-410a-ab8e-7d45af8791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3676</Words>
  <Application>Microsoft Office PowerPoint</Application>
  <PresentationFormat>Widescreen</PresentationFormat>
  <Paragraphs>599</Paragraphs>
  <Slides>32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Office Theme</vt:lpstr>
      <vt:lpstr>IEEE Master Brand Template</vt:lpstr>
      <vt:lpstr>Office 主题</vt:lpstr>
      <vt:lpstr>自定义设计方案</vt:lpstr>
      <vt:lpstr>1_IEEE Master Brand Template</vt:lpstr>
      <vt:lpstr>光、毫米波通信集成电路与初创企业</vt:lpstr>
      <vt:lpstr>内容綱要</vt:lpstr>
      <vt:lpstr>CMOS芯粒+GaN芯粒領域的綜合技術專長</vt:lpstr>
      <vt:lpstr>High5 Semi 的解決方案 / 深度技術 / IP</vt:lpstr>
      <vt:lpstr>内容綱要</vt:lpstr>
      <vt:lpstr>市場機遇 &amp; 總潛在市場 (TAM) 預測</vt:lpstr>
      <vt:lpstr>數據中心光通信模塊市場機遇</vt:lpstr>
      <vt:lpstr>數據中心光通信模塊市場機遇</vt:lpstr>
      <vt:lpstr>數據中心光通信模塊產品挑戰</vt:lpstr>
      <vt:lpstr>6G衛星通信市場機遇</vt:lpstr>
      <vt:lpstr>6G衛星通信產品挑戰</vt:lpstr>
      <vt:lpstr>内容綱要</vt:lpstr>
      <vt:lpstr>High5 CMOS+GaN 無線與光通信技術路線圖概覽</vt:lpstr>
      <vt:lpstr>内容綱要</vt:lpstr>
      <vt:lpstr>產品描述: CMOS + GaN Chiplet HiSiP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内容綱要</vt:lpstr>
      <vt:lpstr>產品競爭力 / 市場格局</vt:lpstr>
      <vt:lpstr>與 RAISe+ 相關的合作夥伴及背書支持</vt:lpstr>
      <vt:lpstr>與 GaN 行業建立戰略合作夥伴關係</vt:lpstr>
      <vt:lpstr>總部設立於香港科學園（HKSTP）</vt:lpstr>
      <vt:lpstr>傳媒廣汎關注與報道</vt:lpstr>
      <vt:lpstr>Acknowledgements (HKUST OWL🦉Alumni)</vt:lpstr>
      <vt:lpstr>Acknowledgements (HKUST OWL🦉Current Members)</vt:lpstr>
      <vt:lpstr>Thanks! 謝謝!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Matthew MA</dc:creator>
  <cp:lastModifiedBy>MA Ruitao</cp:lastModifiedBy>
  <cp:revision>68</cp:revision>
  <dcterms:created xsi:type="dcterms:W3CDTF">2019-06-19T02:08:00Z</dcterms:created>
  <dcterms:modified xsi:type="dcterms:W3CDTF">2025-09-29T05:51:14Z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56DD77FDCEDB493EA515977770CCC6BE_13</vt:lpwstr>
  </property>
  <property fmtid="{D5CDD505-2E9C-101B-9397-08002B2CF9AE}" pid="4" name="ContentTypeId">
    <vt:lpwstr>0x0101004E4E52F8D059D04A8223BC50DF75F6FA</vt:lpwstr>
  </property>
  <property fmtid="{D5CDD505-2E9C-101B-9397-08002B2CF9AE}" pid="5" name="MediaServiceImageTags">
    <vt:lpwstr/>
  </property>
</Properties>
</file>